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3" r:id="rId2"/>
    <p:sldId id="758" r:id="rId3"/>
    <p:sldId id="759" r:id="rId4"/>
    <p:sldId id="760" r:id="rId5"/>
    <p:sldId id="761" r:id="rId6"/>
    <p:sldId id="762" r:id="rId7"/>
    <p:sldId id="257" r:id="rId8"/>
    <p:sldId id="763" r:id="rId9"/>
    <p:sldId id="764" r:id="rId10"/>
    <p:sldId id="765" r:id="rId11"/>
    <p:sldId id="766" r:id="rId12"/>
    <p:sldId id="767" r:id="rId13"/>
    <p:sldId id="768" r:id="rId14"/>
    <p:sldId id="769" r:id="rId15"/>
    <p:sldId id="770" r:id="rId16"/>
    <p:sldId id="771" r:id="rId17"/>
    <p:sldId id="772" r:id="rId18"/>
    <p:sldId id="773" r:id="rId19"/>
    <p:sldId id="876" r:id="rId20"/>
    <p:sldId id="872" r:id="rId21"/>
    <p:sldId id="873" r:id="rId22"/>
    <p:sldId id="874" r:id="rId23"/>
    <p:sldId id="875" r:id="rId24"/>
    <p:sldId id="879" r:id="rId25"/>
    <p:sldId id="878" r:id="rId26"/>
    <p:sldId id="880" r:id="rId27"/>
    <p:sldId id="881" r:id="rId28"/>
    <p:sldId id="882" r:id="rId29"/>
    <p:sldId id="883" r:id="rId30"/>
    <p:sldId id="877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4A5"/>
    <a:srgbClr val="FFF67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8"/>
    <p:restoredTop sz="94694"/>
  </p:normalViewPr>
  <p:slideViewPr>
    <p:cSldViewPr>
      <p:cViewPr>
        <p:scale>
          <a:sx n="120" d="100"/>
          <a:sy n="120" d="100"/>
        </p:scale>
        <p:origin x="488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3E90A2B-5611-E640-845A-CAD59EB25B5F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79F97BD-04D5-3A45-8A2A-BF3643AD7C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43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0072B861-9097-F049-A736-FB02C8FAE4F0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 noProof="0"/>
              <a:t>Click to edit Master text styles</a:t>
            </a:r>
          </a:p>
          <a:p>
            <a:pPr lvl="1"/>
            <a:r>
              <a:rPr lang="fr-CH" noProof="0"/>
              <a:t>Second level</a:t>
            </a:r>
          </a:p>
          <a:p>
            <a:pPr lvl="2"/>
            <a:r>
              <a:rPr lang="fr-CH" noProof="0"/>
              <a:t>Third level</a:t>
            </a:r>
          </a:p>
          <a:p>
            <a:pPr lvl="3"/>
            <a:r>
              <a:rPr lang="fr-CH" noProof="0"/>
              <a:t>Fourth level</a:t>
            </a:r>
          </a:p>
          <a:p>
            <a:pPr lvl="4"/>
            <a:r>
              <a:rPr lang="fr-CH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2EEC096B-21AE-8844-AFC3-6CEC28DD81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70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H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386AC31-832E-2845-9440-766C94AAFB1F}" type="slidenum">
              <a:rPr lang="en-US" sz="1200">
                <a:solidFill>
                  <a:srgbClr val="000000"/>
                </a:solidFill>
              </a:rPr>
              <a:pPr eaLnBrk="1" hangingPunct="1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60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14BA3C33-8AB7-B243-A7DF-6980F52508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9607276-30A4-9B47-AF03-207F59FE626C}" type="slidenum">
              <a:rPr lang="it-IT" altLang="en-US" sz="900">
                <a:solidFill>
                  <a:schemeClr val="tx1"/>
                </a:solidFill>
              </a:rPr>
              <a:pPr/>
              <a:t>10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8D4BD74E-D0A8-F549-8CE6-5B6DC02B97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9C4696B-7420-564F-ADDA-6B478CE7D0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DBDF40EE-3AFD-4E4D-91C5-4DE4C596EC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C140A6EF-BB75-474E-A0AA-65B0B39809A5}" type="slidenum">
              <a:rPr lang="it-IT" altLang="en-US" sz="900">
                <a:solidFill>
                  <a:schemeClr val="tx1"/>
                </a:solidFill>
              </a:rPr>
              <a:pPr/>
              <a:t>11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4547CA04-0536-D443-90A3-3E1C2FC6E2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BF45B8DE-7E0B-A945-94F3-E4AAA45B97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6FCAD2B4-21A6-5643-B18F-1D83A174E8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A21894FD-7BB4-3544-8600-02092BDBD1F9}" type="slidenum">
              <a:rPr lang="it-IT" altLang="en-US" sz="900">
                <a:solidFill>
                  <a:schemeClr val="tx1"/>
                </a:solidFill>
              </a:rPr>
              <a:pPr/>
              <a:t>12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51776F1A-B6D4-354C-BAD7-CFA81AF614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A1F7FA48-9F19-BB4B-9D9C-3CC2EBB7AB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3B8B7CE1-B6C8-3F40-B9F1-5640A2AA14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B0A4F28-CDA7-A842-A00C-EEBD7A012A10}" type="slidenum">
              <a:rPr lang="it-IT" altLang="en-US" sz="900">
                <a:solidFill>
                  <a:schemeClr val="tx1"/>
                </a:solidFill>
              </a:rPr>
              <a:pPr/>
              <a:t>13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9390BC0F-153A-BF44-86B8-353BE7A4EF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38BBDBE-AE03-674B-AFA0-ECEEE47A6B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>
            <a:extLst>
              <a:ext uri="{FF2B5EF4-FFF2-40B4-BE49-F238E27FC236}">
                <a16:creationId xmlns:a16="http://schemas.microsoft.com/office/drawing/2014/main" id="{D54457B6-08C8-E748-810B-8F7BD48783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5501F25-FD37-F945-8517-F516A8CB24EB}" type="slidenum">
              <a:rPr lang="it-IT" altLang="en-US" sz="900">
                <a:solidFill>
                  <a:schemeClr val="tx1"/>
                </a:solidFill>
              </a:rPr>
              <a:pPr/>
              <a:t>14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DEA9A23F-53DD-2241-A8BD-09CB3887C7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FA18C26-1580-594F-B30E-BC859E2D4D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>
            <a:extLst>
              <a:ext uri="{FF2B5EF4-FFF2-40B4-BE49-F238E27FC236}">
                <a16:creationId xmlns:a16="http://schemas.microsoft.com/office/drawing/2014/main" id="{7CA8A684-9637-0948-BAB2-648603AA85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7C726B2-1864-2C4F-91D6-3F0E63CC8FA2}" type="slidenum">
              <a:rPr lang="it-IT" altLang="en-US" sz="900">
                <a:solidFill>
                  <a:schemeClr val="tx1"/>
                </a:solidFill>
              </a:rPr>
              <a:pPr/>
              <a:t>15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DAB645A1-DED4-134D-A18D-52CA00CAAD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1455A12B-9023-7D49-9364-2DE0E4E34D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>
            <a:extLst>
              <a:ext uri="{FF2B5EF4-FFF2-40B4-BE49-F238E27FC236}">
                <a16:creationId xmlns:a16="http://schemas.microsoft.com/office/drawing/2014/main" id="{E5EDB4FB-D448-E94F-896F-A6615E536D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2264EEA-3BDA-D343-9044-78A396E62EA6}" type="slidenum">
              <a:rPr lang="it-IT" altLang="en-US" sz="900">
                <a:solidFill>
                  <a:schemeClr val="tx1"/>
                </a:solidFill>
              </a:rPr>
              <a:pPr/>
              <a:t>16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B4AA9177-3EDB-F24A-B455-7EE6D829DC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78DF859-5BCD-9343-93E9-E1943972EC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>
            <a:extLst>
              <a:ext uri="{FF2B5EF4-FFF2-40B4-BE49-F238E27FC236}">
                <a16:creationId xmlns:a16="http://schemas.microsoft.com/office/drawing/2014/main" id="{7DD0BFBC-B3A1-1943-A0E4-384AD9666A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FBD453C-7E73-A947-AE25-78916E901B4C}" type="slidenum">
              <a:rPr lang="it-IT" altLang="en-US" sz="900">
                <a:solidFill>
                  <a:schemeClr val="tx1"/>
                </a:solidFill>
              </a:rPr>
              <a:pPr/>
              <a:t>17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13F42EB6-D385-4E4B-B63B-50B629DFEA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B7323C8-84A7-F941-937C-20494F5F15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>
            <a:extLst>
              <a:ext uri="{FF2B5EF4-FFF2-40B4-BE49-F238E27FC236}">
                <a16:creationId xmlns:a16="http://schemas.microsoft.com/office/drawing/2014/main" id="{C19190F4-7437-1845-BAD1-81A405B2B8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BFE5382-8F34-0044-B3D6-8D5F901E8D0A}" type="slidenum">
              <a:rPr lang="it-IT" altLang="en-US" sz="900">
                <a:solidFill>
                  <a:schemeClr val="tx1"/>
                </a:solidFill>
              </a:rPr>
              <a:pPr/>
              <a:t>18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85A8AAFC-7032-D944-9F26-7ED385D0C7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15F121A-AA05-9349-9F5B-6F42BFB5A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08DF33F-2DC4-6AC6-6D38-C4BDFCE46C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6C768247-7BD5-0D43-A8D1-04BC8CEF8817}" type="slidenum">
              <a:rPr lang="it-IT" altLang="en-CH" sz="900">
                <a:solidFill>
                  <a:schemeClr val="tx1"/>
                </a:solidFill>
              </a:rPr>
              <a:pPr/>
              <a:t>19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06978" name="Rectangle 2">
            <a:extLst>
              <a:ext uri="{FF2B5EF4-FFF2-40B4-BE49-F238E27FC236}">
                <a16:creationId xmlns:a16="http://schemas.microsoft.com/office/drawing/2014/main" id="{7B09D0B8-F1B1-A1FC-9126-D33E0FEC7E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06979" name="Rectangle 3">
            <a:extLst>
              <a:ext uri="{FF2B5EF4-FFF2-40B4-BE49-F238E27FC236}">
                <a16:creationId xmlns:a16="http://schemas.microsoft.com/office/drawing/2014/main" id="{080639E8-6C66-CADC-9D0B-FCDE1E50AE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01162A41-5997-8145-A753-04DA4B0D0E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747795D-8EA9-BC40-9857-98F14171933E}" type="slidenum">
              <a:rPr lang="it-IT" altLang="en-US" sz="900">
                <a:solidFill>
                  <a:schemeClr val="tx1"/>
                </a:solidFill>
              </a:rPr>
              <a:pPr/>
              <a:t>2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9E4DA211-539E-144D-975F-C172EB6C66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EA01914-852E-4047-BF49-E1098D0B26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0E51103-9B29-A986-85A7-9A038F1421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BCE5605-83DB-284A-93F2-DDC982E22AC2}" type="slidenum">
              <a:rPr lang="it-IT" altLang="en-CH" sz="900">
                <a:solidFill>
                  <a:schemeClr val="tx1"/>
                </a:solidFill>
              </a:rPr>
              <a:pPr/>
              <a:t>20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398786" name="Rectangle 2">
            <a:extLst>
              <a:ext uri="{FF2B5EF4-FFF2-40B4-BE49-F238E27FC236}">
                <a16:creationId xmlns:a16="http://schemas.microsoft.com/office/drawing/2014/main" id="{319E3887-D391-42B5-7E70-BDD7E4434F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98787" name="Rectangle 3">
            <a:extLst>
              <a:ext uri="{FF2B5EF4-FFF2-40B4-BE49-F238E27FC236}">
                <a16:creationId xmlns:a16="http://schemas.microsoft.com/office/drawing/2014/main" id="{9EEB0904-52F2-E989-7C0A-5F26096BF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 sz="14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5675D4D-B69D-11E4-7D10-66286F581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B3D27D9-3556-D840-8470-65C9D6F1BB89}" type="slidenum">
              <a:rPr lang="it-IT" altLang="en-CH" sz="900">
                <a:solidFill>
                  <a:schemeClr val="tx1"/>
                </a:solidFill>
              </a:rPr>
              <a:pPr/>
              <a:t>21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00834" name="Rectangle 2">
            <a:extLst>
              <a:ext uri="{FF2B5EF4-FFF2-40B4-BE49-F238E27FC236}">
                <a16:creationId xmlns:a16="http://schemas.microsoft.com/office/drawing/2014/main" id="{8E90BCDF-B2E6-91D2-BB9B-FC24610F73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00835" name="Rectangle 3">
            <a:extLst>
              <a:ext uri="{FF2B5EF4-FFF2-40B4-BE49-F238E27FC236}">
                <a16:creationId xmlns:a16="http://schemas.microsoft.com/office/drawing/2014/main" id="{0584FFE9-8A05-927E-0F7B-C494FB9264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9D29AD1-24FF-DA13-F8A3-006303CFF7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E0A9B509-4468-0941-A5E7-173E9C07FE17}" type="slidenum">
              <a:rPr lang="it-IT" altLang="en-CH" sz="900">
                <a:solidFill>
                  <a:schemeClr val="tx1"/>
                </a:solidFill>
              </a:rPr>
              <a:pPr/>
              <a:t>22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02882" name="Rectangle 2">
            <a:extLst>
              <a:ext uri="{FF2B5EF4-FFF2-40B4-BE49-F238E27FC236}">
                <a16:creationId xmlns:a16="http://schemas.microsoft.com/office/drawing/2014/main" id="{F70FAC32-69BA-F60D-3370-21FD3E11D5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02883" name="Rectangle 3">
            <a:extLst>
              <a:ext uri="{FF2B5EF4-FFF2-40B4-BE49-F238E27FC236}">
                <a16:creationId xmlns:a16="http://schemas.microsoft.com/office/drawing/2014/main" id="{8D0E1D35-10B9-1A45-ADA3-299048BFFA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 sz="16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6AB6187-2603-EF13-5ACA-A257702651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684F772-74C7-664E-ACF5-20EB1BF3C3C6}" type="slidenum">
              <a:rPr lang="it-IT" altLang="en-CH" sz="900">
                <a:solidFill>
                  <a:schemeClr val="tx1"/>
                </a:solidFill>
              </a:rPr>
              <a:pPr/>
              <a:t>23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04930" name="Rectangle 2">
            <a:extLst>
              <a:ext uri="{FF2B5EF4-FFF2-40B4-BE49-F238E27FC236}">
                <a16:creationId xmlns:a16="http://schemas.microsoft.com/office/drawing/2014/main" id="{137258F7-93BA-AD1E-E8FE-FB8246EDFB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04931" name="Rectangle 3">
            <a:extLst>
              <a:ext uri="{FF2B5EF4-FFF2-40B4-BE49-F238E27FC236}">
                <a16:creationId xmlns:a16="http://schemas.microsoft.com/office/drawing/2014/main" id="{7F68EA7D-8F34-E279-A186-AFE69E7DD4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 sz="16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073A057-862F-653E-92AF-0351F4A038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DC001D8-3E3E-E449-8EB5-7F5AA1F7492A}" type="slidenum">
              <a:rPr lang="it-IT" altLang="en-CH" sz="900">
                <a:solidFill>
                  <a:schemeClr val="tx1"/>
                </a:solidFill>
              </a:rPr>
              <a:pPr/>
              <a:t>24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13122" name="Rectangle 2">
            <a:extLst>
              <a:ext uri="{FF2B5EF4-FFF2-40B4-BE49-F238E27FC236}">
                <a16:creationId xmlns:a16="http://schemas.microsoft.com/office/drawing/2014/main" id="{85C0CEBC-72B0-B170-C896-ECC7E24FDD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13123" name="Rectangle 3">
            <a:extLst>
              <a:ext uri="{FF2B5EF4-FFF2-40B4-BE49-F238E27FC236}">
                <a16:creationId xmlns:a16="http://schemas.microsoft.com/office/drawing/2014/main" id="{2FA7AC3F-6478-84BB-F572-BA1EE86C1A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 sz="16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8911E2B-F10C-846E-DFBD-92DC5A3146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AC58D72A-7C56-B244-A83B-30359F63C270}" type="slidenum">
              <a:rPr lang="it-IT" altLang="en-CH" sz="900">
                <a:solidFill>
                  <a:schemeClr val="tx1"/>
                </a:solidFill>
              </a:rPr>
              <a:pPr/>
              <a:t>25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11074" name="Rectangle 2">
            <a:extLst>
              <a:ext uri="{FF2B5EF4-FFF2-40B4-BE49-F238E27FC236}">
                <a16:creationId xmlns:a16="http://schemas.microsoft.com/office/drawing/2014/main" id="{3CCA19B0-7E8D-B3D9-A6C8-BC9EA5F9E2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11075" name="Rectangle 3">
            <a:extLst>
              <a:ext uri="{FF2B5EF4-FFF2-40B4-BE49-F238E27FC236}">
                <a16:creationId xmlns:a16="http://schemas.microsoft.com/office/drawing/2014/main" id="{6B2618CD-0E95-E9E6-4ACD-AAB7B23090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 sz="16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323AA4-C472-479D-83D0-6F900C6BD5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472C900-4EE0-AA4C-AD6E-250F1A3B4572}" type="slidenum">
              <a:rPr lang="it-IT" altLang="en-CH" sz="900">
                <a:solidFill>
                  <a:schemeClr val="tx1"/>
                </a:solidFill>
              </a:rPr>
              <a:pPr/>
              <a:t>26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15170" name="Rectangle 2">
            <a:extLst>
              <a:ext uri="{FF2B5EF4-FFF2-40B4-BE49-F238E27FC236}">
                <a16:creationId xmlns:a16="http://schemas.microsoft.com/office/drawing/2014/main" id="{F59C94A2-7D78-B9BE-6289-901A20BC1D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15171" name="Rectangle 3">
            <a:extLst>
              <a:ext uri="{FF2B5EF4-FFF2-40B4-BE49-F238E27FC236}">
                <a16:creationId xmlns:a16="http://schemas.microsoft.com/office/drawing/2014/main" id="{CC2B5519-A306-A592-52E8-E403E2765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 sz="16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2008FF0-3CD6-A456-3165-EF8B6CC80C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8CFDB98-E0DE-4A40-A369-9FF1DF63C042}" type="slidenum">
              <a:rPr lang="it-IT" altLang="en-CH" sz="900">
                <a:solidFill>
                  <a:schemeClr val="tx1"/>
                </a:solidFill>
              </a:rPr>
              <a:pPr/>
              <a:t>27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17218" name="Rectangle 2">
            <a:extLst>
              <a:ext uri="{FF2B5EF4-FFF2-40B4-BE49-F238E27FC236}">
                <a16:creationId xmlns:a16="http://schemas.microsoft.com/office/drawing/2014/main" id="{5ECF9924-4735-7D31-A115-BB586E8209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17219" name="Rectangle 3">
            <a:extLst>
              <a:ext uri="{FF2B5EF4-FFF2-40B4-BE49-F238E27FC236}">
                <a16:creationId xmlns:a16="http://schemas.microsoft.com/office/drawing/2014/main" id="{E4AF4DE2-CDD6-8DD7-04CF-054354B4DE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 sz="16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8F25A82-6827-5C2E-A3A8-E310247679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DC56278-0E68-D845-99A7-ECD042F61119}" type="slidenum">
              <a:rPr lang="it-IT" altLang="en-CH" sz="900">
                <a:solidFill>
                  <a:schemeClr val="tx1"/>
                </a:solidFill>
              </a:rPr>
              <a:pPr/>
              <a:t>28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19266" name="Rectangle 2">
            <a:extLst>
              <a:ext uri="{FF2B5EF4-FFF2-40B4-BE49-F238E27FC236}">
                <a16:creationId xmlns:a16="http://schemas.microsoft.com/office/drawing/2014/main" id="{60D00BAF-546A-20B7-FCFE-2D39BAD04F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19267" name="Rectangle 3">
            <a:extLst>
              <a:ext uri="{FF2B5EF4-FFF2-40B4-BE49-F238E27FC236}">
                <a16:creationId xmlns:a16="http://schemas.microsoft.com/office/drawing/2014/main" id="{10548ED3-3D47-FB43-4750-83F9AFAACE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 sz="16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08DF33F-2DC4-6AC6-6D38-C4BDFCE46C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6C768247-7BD5-0D43-A8D1-04BC8CEF8817}" type="slidenum">
              <a:rPr lang="it-IT" altLang="en-CH" sz="900">
                <a:solidFill>
                  <a:schemeClr val="tx1"/>
                </a:solidFill>
              </a:rPr>
              <a:pPr/>
              <a:t>29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06978" name="Rectangle 2">
            <a:extLst>
              <a:ext uri="{FF2B5EF4-FFF2-40B4-BE49-F238E27FC236}">
                <a16:creationId xmlns:a16="http://schemas.microsoft.com/office/drawing/2014/main" id="{7B09D0B8-F1B1-A1FC-9126-D33E0FEC7E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06979" name="Rectangle 3">
            <a:extLst>
              <a:ext uri="{FF2B5EF4-FFF2-40B4-BE49-F238E27FC236}">
                <a16:creationId xmlns:a16="http://schemas.microsoft.com/office/drawing/2014/main" id="{080639E8-6C66-CADC-9D0B-FCDE1E50AE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>
            <a:extLst>
              <a:ext uri="{FF2B5EF4-FFF2-40B4-BE49-F238E27FC236}">
                <a16:creationId xmlns:a16="http://schemas.microsoft.com/office/drawing/2014/main" id="{3CCDF7C7-D513-3240-983F-EBA9960BF1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B4078811-87A7-C240-BD2D-E92FFCDB4598}" type="slidenum">
              <a:rPr lang="it-IT" altLang="en-US" sz="900">
                <a:solidFill>
                  <a:schemeClr val="tx1"/>
                </a:solidFill>
              </a:rPr>
              <a:pPr/>
              <a:t>3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90F87057-A6FB-544F-A1BE-93B450091D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7CFDD14-C7D1-624E-B37D-7CCD8E9C30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3AD933C-CCE8-B0CC-D8A8-ACA66A9765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4613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461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49ED3DA-6800-D747-8DC9-831320D9B0A5}" type="slidenum">
              <a:rPr lang="it-IT" altLang="en-CH" sz="900">
                <a:solidFill>
                  <a:schemeClr val="tx1"/>
                </a:solidFill>
              </a:rPr>
              <a:pPr/>
              <a:t>30</a:t>
            </a:fld>
            <a:endParaRPr lang="it-IT" altLang="en-CH" sz="900">
              <a:solidFill>
                <a:schemeClr val="tx1"/>
              </a:solidFill>
            </a:endParaRPr>
          </a:p>
        </p:txBody>
      </p:sp>
      <p:sp>
        <p:nvSpPr>
          <p:cNvPr id="1409026" name="Rectangle 2">
            <a:extLst>
              <a:ext uri="{FF2B5EF4-FFF2-40B4-BE49-F238E27FC236}">
                <a16:creationId xmlns:a16="http://schemas.microsoft.com/office/drawing/2014/main" id="{0E08A67D-C8A0-C1F1-E43A-27A67455DA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33425"/>
            <a:ext cx="4891087" cy="3668713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09027" name="Rectangle 3">
            <a:extLst>
              <a:ext uri="{FF2B5EF4-FFF2-40B4-BE49-F238E27FC236}">
                <a16:creationId xmlns:a16="http://schemas.microsoft.com/office/drawing/2014/main" id="{D0ACE75E-E33D-067E-7E6A-A5B202049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6300" y="4727575"/>
            <a:ext cx="4972050" cy="4403725"/>
          </a:xfrm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>
            <a:extLst>
              <a:ext uri="{FF2B5EF4-FFF2-40B4-BE49-F238E27FC236}">
                <a16:creationId xmlns:a16="http://schemas.microsoft.com/office/drawing/2014/main" id="{162DD16F-E56E-BF4D-B4F6-63504C7EF0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69F9FD0-02FB-444A-8950-62401F93B8CC}" type="slidenum">
              <a:rPr lang="it-IT" altLang="en-US" sz="900">
                <a:solidFill>
                  <a:schemeClr val="tx1"/>
                </a:solidFill>
              </a:rPr>
              <a:pPr/>
              <a:t>4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3D6ADBFE-FE28-E244-9BBF-0B5F08181F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278BB08-4C9A-5E41-AC1E-5043EDD9DF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>
            <a:extLst>
              <a:ext uri="{FF2B5EF4-FFF2-40B4-BE49-F238E27FC236}">
                <a16:creationId xmlns:a16="http://schemas.microsoft.com/office/drawing/2014/main" id="{291F0028-5645-414E-A3A3-8B47730E3C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787A700-7CCE-8244-9751-1EC6670C469F}" type="slidenum">
              <a:rPr lang="it-IT" altLang="en-US" sz="900">
                <a:solidFill>
                  <a:schemeClr val="tx1"/>
                </a:solidFill>
              </a:rPr>
              <a:pPr/>
              <a:t>5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07609461-345F-164B-A5D3-9A9265319A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75B70F7-F6B6-4044-95BF-F37ECE6AA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55BEBF29-C9FF-614D-A572-809A594633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44DBE67-7F5E-3A40-B75B-F05B74C93ABD}" type="slidenum">
              <a:rPr lang="it-IT" altLang="en-US" sz="900">
                <a:solidFill>
                  <a:schemeClr val="tx1"/>
                </a:solidFill>
              </a:rPr>
              <a:pPr/>
              <a:t>6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4E333858-2026-8A49-A9E9-3A0E467ABE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E810C03-A003-9244-BBB9-1F725C0C57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02756" indent="-270291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81164" indent="-216233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13629" indent="-216233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46095" indent="-216233"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0751129-9C84-A148-9AAD-467E98794ADB}" type="slidenum">
              <a:rPr lang="en-US" sz="1100"/>
              <a:pPr/>
              <a:t>7</a:t>
            </a:fld>
            <a:endParaRPr lang="en-US" sz="110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CH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A00261C5-7664-C24A-85E1-36CE6C2AE1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B6469AC-256C-9A4C-9A4A-E10FC16B01E5}" type="slidenum">
              <a:rPr lang="it-IT" altLang="en-US" sz="900">
                <a:solidFill>
                  <a:schemeClr val="tx1"/>
                </a:solidFill>
              </a:rPr>
              <a:pPr/>
              <a:t>8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EFB8E9F8-0F25-EC44-BF46-5637DD2684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86405D8-52B5-1243-8EB1-FEB5096E8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C83D9C33-B3E5-C747-852C-A557360301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852488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13E982E-1874-6B48-84C6-D3D81D454B02}" type="slidenum">
              <a:rPr lang="it-IT" altLang="en-US" sz="900">
                <a:solidFill>
                  <a:schemeClr val="tx1"/>
                </a:solidFill>
              </a:rPr>
              <a:pPr/>
              <a:t>9</a:t>
            </a:fld>
            <a:endParaRPr lang="it-IT" altLang="en-US" sz="900">
              <a:solidFill>
                <a:schemeClr val="tx1"/>
              </a:solidFill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EE39093-3948-594F-8872-172F54E861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78B75CF-A15E-6645-A38F-21506FE952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31EA6-7EAA-004A-8804-B5889F9FF15A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2161F-873E-F94B-9DE4-DFED8BB0D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3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5B069-DD2B-654C-984B-F9B2E25380A3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E0727-1100-154F-B7EF-A127701E4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7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0C91D-C67E-AD4C-AA14-E21F0B03AC88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5010F-5376-6B48-B5E8-DDFC012EF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2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4517C-F311-CA45-B0B5-11471A6AF48C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29ED0-8808-0E48-91A2-23F7F63DD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9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8CCA6-86D0-6649-9957-3F8CB6AE2CF1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88807-B1A9-CF4E-AEF6-A3290A914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8E114-2C80-2147-9EC1-999498ECA118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488D9-DAC1-7B4B-B54B-21C29CACAE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3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EA9B-CDD0-8643-A57E-A9A69317E06F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3F45E-9ADA-744D-9FE4-A7779E454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9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E91BD-1FB6-7D47-8940-A103BFDDC4E8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1C97A-E2B2-D44E-B081-6ABF1FA49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04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EFC4E-F881-5A4C-AD7D-780C24DCF616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71827-F61C-E541-BA9E-994E8C976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4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995B0-5DAA-E245-8A42-714CA6E1C0DB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39FE8-CC2D-814C-9406-094812CF7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3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DC89D-2554-9D4E-BEEB-452137BDE096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2C28E-CD37-7C41-9AA8-EE050F5D0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1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C26CE93A-362E-014A-AC01-EEFC6A416F7D}" type="datetimeFigureOut">
              <a:rPr lang="en-US"/>
              <a:pPr>
                <a:defRPr/>
              </a:pPr>
              <a:t>3/7/25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B9ABC5E5-4763-F943-A155-9FA8FC036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emcwww.epfl.ch/" TargetMode="External"/><Relationship Id="rId4" Type="http://schemas.openxmlformats.org/officeDocument/2006/relationships/hyperlink" Target="mailto:Farhad.Rachidi@epfl.ch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2.png"/><Relationship Id="rId7" Type="http://schemas.openxmlformats.org/officeDocument/2006/relationships/image" Target="../media/image2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3.e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5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20.bin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emf"/><Relationship Id="rId11" Type="http://schemas.openxmlformats.org/officeDocument/2006/relationships/image" Target="../media/image29.emf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3.bin"/><Relationship Id="rId4" Type="http://schemas.openxmlformats.org/officeDocument/2006/relationships/image" Target="../media/image26.emf"/><Relationship Id="rId9" Type="http://schemas.openxmlformats.org/officeDocument/2006/relationships/image" Target="../media/image28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4.emf"/><Relationship Id="rId3" Type="http://schemas.openxmlformats.org/officeDocument/2006/relationships/image" Target="../media/image22.png"/><Relationship Id="rId7" Type="http://schemas.openxmlformats.org/officeDocument/2006/relationships/image" Target="../media/image31.emf"/><Relationship Id="rId12" Type="http://schemas.openxmlformats.org/officeDocument/2006/relationships/oleObject" Target="../embeddings/oleObject28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3.emf"/><Relationship Id="rId5" Type="http://schemas.openxmlformats.org/officeDocument/2006/relationships/image" Target="../media/image30.e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2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22.png"/><Relationship Id="rId7" Type="http://schemas.openxmlformats.org/officeDocument/2006/relationships/image" Target="../media/image35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7.emf"/><Relationship Id="rId5" Type="http://schemas.openxmlformats.org/officeDocument/2006/relationships/image" Target="../media/image31.e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e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0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e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5.emf"/><Relationship Id="rId4" Type="http://schemas.openxmlformats.org/officeDocument/2006/relationships/image" Target="../media/image42.emf"/><Relationship Id="rId9" Type="http://schemas.openxmlformats.org/officeDocument/2006/relationships/oleObject" Target="../embeddings/oleObject3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7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7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7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7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7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7.e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e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5.emf"/><Relationship Id="rId4" Type="http://schemas.openxmlformats.org/officeDocument/2006/relationships/image" Target="../media/image42.emf"/><Relationship Id="rId9" Type="http://schemas.openxmlformats.org/officeDocument/2006/relationships/oleObject" Target="../embeddings/oleObject3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7" Type="http://schemas.openxmlformats.org/officeDocument/2006/relationships/image" Target="../media/image1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5" descr="EMCjpe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419600"/>
            <a:ext cx="23622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760413" y="1447800"/>
            <a:ext cx="7556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/>
            <a:r>
              <a:rPr lang="en-US" sz="3200" dirty="0">
                <a:latin typeface="Calibri" charset="0"/>
              </a:rPr>
              <a:t>Two-Port Representation of Transmission Lines: Transmission Line Networks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2492375"/>
            <a:ext cx="91440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fr-CH" sz="1600" dirty="0">
              <a:cs typeface="Calibri" charset="0"/>
            </a:endParaRPr>
          </a:p>
          <a:p>
            <a:pPr algn="ctr"/>
            <a:r>
              <a:rPr lang="fr-CH" sz="1600" b="1" dirty="0">
                <a:cs typeface="Calibri" charset="0"/>
              </a:rPr>
              <a:t>Farhad Rachidi</a:t>
            </a:r>
          </a:p>
          <a:p>
            <a:pPr algn="ctr"/>
            <a:r>
              <a:rPr lang="en-US" sz="1600" dirty="0">
                <a:cs typeface="Calibri" charset="0"/>
              </a:rPr>
              <a:t>Swiss Federal Institute of Technology (EPFL</a:t>
            </a:r>
            <a:r>
              <a:rPr lang="fr-CH" sz="1600" dirty="0">
                <a:cs typeface="Calibri" charset="0"/>
              </a:rPr>
              <a:t>)</a:t>
            </a:r>
          </a:p>
          <a:p>
            <a:pPr algn="ctr"/>
            <a:r>
              <a:rPr lang="fr-CH" sz="1600" dirty="0">
                <a:cs typeface="Calibri" charset="0"/>
              </a:rPr>
              <a:t>EMC Laboratory</a:t>
            </a:r>
          </a:p>
          <a:p>
            <a:pPr algn="ctr"/>
            <a:r>
              <a:rPr lang="en-US" sz="1600" dirty="0">
                <a:cs typeface="Calibri" charset="0"/>
                <a:hlinkClick r:id="rId4"/>
              </a:rPr>
              <a:t>Farhad.Rachidi@epfl.ch</a:t>
            </a:r>
            <a:r>
              <a:rPr lang="en-US" sz="1600" dirty="0">
                <a:cs typeface="Calibri" charset="0"/>
              </a:rPr>
              <a:t> </a:t>
            </a:r>
          </a:p>
          <a:p>
            <a:pPr algn="ctr"/>
            <a:r>
              <a:rPr lang="en-US" sz="1600" dirty="0">
                <a:cs typeface="Calibri" charset="0"/>
                <a:hlinkClick r:id="rId5"/>
              </a:rPr>
              <a:t>http://emc.epfl.ch</a:t>
            </a:r>
            <a:r>
              <a:rPr lang="en-US" sz="1600" dirty="0">
                <a:cs typeface="Calibri" charset="0"/>
              </a:rPr>
              <a:t> </a:t>
            </a:r>
          </a:p>
          <a:p>
            <a:pPr algn="ctr"/>
            <a:endParaRPr lang="en-US" sz="1600" dirty="0"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513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83B578AC-5DD5-2249-AA8F-59194F538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219200"/>
            <a:ext cx="7413625" cy="3978275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Illustration of the use of chain parameters for a simple circuit</a:t>
            </a:r>
          </a:p>
        </p:txBody>
      </p:sp>
      <p:graphicFrame>
        <p:nvGraphicFramePr>
          <p:cNvPr id="21507" name="Object 4">
            <a:extLst>
              <a:ext uri="{FF2B5EF4-FFF2-40B4-BE49-F238E27FC236}">
                <a16:creationId xmlns:a16="http://schemas.microsoft.com/office/drawing/2014/main" id="{CA437437-9AE6-8A46-8C4C-5BD4C601C4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860105"/>
              </p:ext>
            </p:extLst>
          </p:nvPr>
        </p:nvGraphicFramePr>
        <p:xfrm>
          <a:off x="3429000" y="2616200"/>
          <a:ext cx="2438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8064500" imgH="5181600" progId="MSDraw">
                  <p:embed/>
                </p:oleObj>
              </mc:Choice>
              <mc:Fallback>
                <p:oleObj r:id="rId3" imgW="8064500" imgH="5181600" progId="MSDraw">
                  <p:embed/>
                  <p:pic>
                    <p:nvPicPr>
                      <p:cNvPr id="21507" name="Object 4">
                        <a:extLst>
                          <a:ext uri="{FF2B5EF4-FFF2-40B4-BE49-F238E27FC236}">
                            <a16:creationId xmlns:a16="http://schemas.microsoft.com/office/drawing/2014/main" id="{CA437437-9AE6-8A46-8C4C-5BD4C601C4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7306" t="-11307" r="-9589" b="-13074"/>
                      <a:stretch>
                        <a:fillRect/>
                      </a:stretch>
                    </p:blipFill>
                    <p:spPr bwMode="auto">
                      <a:xfrm>
                        <a:off x="3429000" y="2616200"/>
                        <a:ext cx="2438400" cy="1676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74997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885" name="Object 5">
            <a:extLst>
              <a:ext uri="{FF2B5EF4-FFF2-40B4-BE49-F238E27FC236}">
                <a16:creationId xmlns:a16="http://schemas.microsoft.com/office/drawing/2014/main" id="{67C1DEE6-3355-B74E-BFFD-9EF2A3AFCE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29601"/>
              </p:ext>
            </p:extLst>
          </p:nvPr>
        </p:nvGraphicFramePr>
        <p:xfrm>
          <a:off x="2514600" y="4749800"/>
          <a:ext cx="4038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58801000" imgH="12877800" progId="Equation.3">
                  <p:embed/>
                </p:oleObj>
              </mc:Choice>
              <mc:Fallback>
                <p:oleObj r:id="rId5" imgW="58801000" imgH="12877800" progId="Equation.3">
                  <p:embed/>
                  <p:pic>
                    <p:nvPicPr>
                      <p:cNvPr id="1146885" name="Object 5">
                        <a:extLst>
                          <a:ext uri="{FF2B5EF4-FFF2-40B4-BE49-F238E27FC236}">
                            <a16:creationId xmlns:a16="http://schemas.microsoft.com/office/drawing/2014/main" id="{67C1DEE6-3355-B74E-BFFD-9EF2A3AFCE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749800"/>
                        <a:ext cx="4038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6886" name="Line 6">
            <a:extLst>
              <a:ext uri="{FF2B5EF4-FFF2-40B4-BE49-F238E27FC236}">
                <a16:creationId xmlns:a16="http://schemas.microsoft.com/office/drawing/2014/main" id="{CB2D5954-F299-9941-9B18-210C07112A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3454400"/>
            <a:ext cx="228600" cy="1219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46887" name="Line 7">
            <a:extLst>
              <a:ext uri="{FF2B5EF4-FFF2-40B4-BE49-F238E27FC236}">
                <a16:creationId xmlns:a16="http://schemas.microsoft.com/office/drawing/2014/main" id="{E4681218-BC21-9545-B72C-81881561F96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911600"/>
            <a:ext cx="2286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46888" name="Line 8">
            <a:extLst>
              <a:ext uri="{FF2B5EF4-FFF2-40B4-BE49-F238E27FC236}">
                <a16:creationId xmlns:a16="http://schemas.microsoft.com/office/drawing/2014/main" id="{996343F7-3B34-174F-97E3-BB302A1FE5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454400"/>
            <a:ext cx="914400" cy="1219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2C16C4-6896-295B-3CBE-2A9BD765B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Chain Parameters (</a:t>
            </a:r>
            <a:r>
              <a:rPr lang="en-US" sz="3200" kern="0" dirty="0" err="1">
                <a:solidFill>
                  <a:sysClr val="window" lastClr="FFFFFF"/>
                </a:solidFill>
                <a:cs typeface="Arial" charset="0"/>
              </a:rPr>
              <a:t>con’t</a:t>
            </a: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.)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468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468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468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D820893A-3876-2444-A25E-C2F679365E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Use of chain parameters for an N-section ladder network</a:t>
            </a:r>
          </a:p>
        </p:txBody>
      </p:sp>
      <p:pic>
        <p:nvPicPr>
          <p:cNvPr id="147460" name="Picture 4">
            <a:extLst>
              <a:ext uri="{FF2B5EF4-FFF2-40B4-BE49-F238E27FC236}">
                <a16:creationId xmlns:a16="http://schemas.microsoft.com/office/drawing/2014/main" id="{463CA5B5-8031-8E45-9524-5E9F876FE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205"/>
          <a:stretch>
            <a:fillRect/>
          </a:stretch>
        </p:blipFill>
        <p:spPr bwMode="auto">
          <a:xfrm>
            <a:off x="1143000" y="2286000"/>
            <a:ext cx="7391400" cy="1905000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</p:pic>
      <p:pic>
        <p:nvPicPr>
          <p:cNvPr id="1148933" name="Picture 5">
            <a:extLst>
              <a:ext uri="{FF2B5EF4-FFF2-40B4-BE49-F238E27FC236}">
                <a16:creationId xmlns:a16="http://schemas.microsoft.com/office/drawing/2014/main" id="{8587BC36-94F4-2E4C-B130-5ED3B4768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02" t="60019" r="15463"/>
          <a:stretch>
            <a:fillRect/>
          </a:stretch>
        </p:blipFill>
        <p:spPr bwMode="auto">
          <a:xfrm>
            <a:off x="2133600" y="4495800"/>
            <a:ext cx="525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C5EB6CF-E312-4097-4CBC-0C9CFC0D2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Chain Parameters (</a:t>
            </a:r>
            <a:r>
              <a:rPr lang="en-US" sz="3200" kern="0" dirty="0" err="1">
                <a:solidFill>
                  <a:sysClr val="window" lastClr="FFFFFF"/>
                </a:solidFill>
                <a:cs typeface="Arial" charset="0"/>
              </a:rPr>
              <a:t>con’t</a:t>
            </a: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.)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4B999441-7BBC-3847-AB98-1351EDEC4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203325"/>
            <a:ext cx="7413625" cy="3978275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This chart can be used to convert from one set of parameters to another</a:t>
            </a:r>
          </a:p>
        </p:txBody>
      </p:sp>
      <p:pic>
        <p:nvPicPr>
          <p:cNvPr id="148484" name="Picture 4" descr="Copy of Microsoft Word - CH3">
            <a:extLst>
              <a:ext uri="{FF2B5EF4-FFF2-40B4-BE49-F238E27FC236}">
                <a16:creationId xmlns:a16="http://schemas.microsoft.com/office/drawing/2014/main" id="{ECA25377-1638-A34E-A12D-AC1ADB6C4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65362"/>
            <a:ext cx="6324600" cy="4364038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5">
            <a:extLst>
              <a:ext uri="{FF2B5EF4-FFF2-40B4-BE49-F238E27FC236}">
                <a16:creationId xmlns:a16="http://schemas.microsoft.com/office/drawing/2014/main" id="{F0D2944F-D3B4-6246-8671-F10C83750834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1503362"/>
            <a:ext cx="4572000" cy="2819400"/>
            <a:chOff x="2448" y="672"/>
            <a:chExt cx="2880" cy="1776"/>
          </a:xfrm>
        </p:grpSpPr>
        <p:sp>
          <p:nvSpPr>
            <p:cNvPr id="25605" name="Text Box 6">
              <a:extLst>
                <a:ext uri="{FF2B5EF4-FFF2-40B4-BE49-F238E27FC236}">
                  <a16:creationId xmlns:a16="http://schemas.microsoft.com/office/drawing/2014/main" id="{CF6C405C-C844-4E4A-955B-FB3594C69C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672"/>
              <a:ext cx="2160" cy="652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  <a:buClr>
                  <a:schemeClr val="tx1"/>
                </a:buClr>
                <a:buFont typeface="Arial" panose="020B0604020202020204" pitchFamily="34" charset="0"/>
                <a:buNone/>
              </a:pPr>
              <a:r>
                <a:rPr lang="en-US" altLang="en-US" sz="2000">
                  <a:solidFill>
                    <a:schemeClr val="tx1"/>
                  </a:solidFill>
                </a:rPr>
                <a:t>Note that these parameters are not defined when the determinants are zero</a:t>
              </a:r>
            </a:p>
          </p:txBody>
        </p:sp>
        <p:sp>
          <p:nvSpPr>
            <p:cNvPr id="25606" name="Line 7">
              <a:extLst>
                <a:ext uri="{FF2B5EF4-FFF2-40B4-BE49-F238E27FC236}">
                  <a16:creationId xmlns:a16="http://schemas.microsoft.com/office/drawing/2014/main" id="{DCB6E02F-DE34-334F-A334-B837AB29DB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48" y="1344"/>
              <a:ext cx="1056" cy="110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5607" name="Line 8">
              <a:extLst>
                <a:ext uri="{FF2B5EF4-FFF2-40B4-BE49-F238E27FC236}">
                  <a16:creationId xmlns:a16="http://schemas.microsoft.com/office/drawing/2014/main" id="{BE12628E-0AD3-324A-96D3-2C22111F45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1344"/>
              <a:ext cx="48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CC6A9340-50DD-5F0D-D53D-81C056BA8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Relationship between Parameters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027" name="Rectangle 3">
            <a:extLst>
              <a:ext uri="{FF2B5EF4-FFF2-40B4-BE49-F238E27FC236}">
                <a16:creationId xmlns:a16="http://schemas.microsoft.com/office/drawing/2014/main" id="{4D8847EC-3A2E-8348-8EF3-455B568588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413625" cy="39782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A transmission line of length 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L</a:t>
            </a:r>
            <a:r>
              <a:rPr lang="en-US" altLang="en-US" sz="2000" dirty="0">
                <a:ea typeface="ＭＳ Ｐゴシック" panose="020B0600070205080204" pitchFamily="34" charset="-128"/>
              </a:rPr>
              <a:t> can be regarded as a two-port network at its ends.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As such, its terminal v-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i</a:t>
            </a:r>
            <a:r>
              <a:rPr lang="en-US" altLang="en-US" sz="2000" dirty="0">
                <a:ea typeface="ＭＳ Ｐゴシック" panose="020B0600070205080204" pitchFamily="34" charset="-128"/>
              </a:rPr>
              <a:t> relationships can be represented by several different, but </a:t>
            </a:r>
            <a:r>
              <a:rPr lang="en-US" altLang="en-US" sz="2000" u="sng" dirty="0">
                <a:ea typeface="ＭＳ Ｐゴシック" panose="020B0600070205080204" pitchFamily="34" charset="-128"/>
              </a:rPr>
              <a:t>equivalent </a:t>
            </a:r>
            <a:r>
              <a:rPr lang="en-US" altLang="en-US" sz="2000" dirty="0">
                <a:ea typeface="ＭＳ Ｐゴシック" panose="020B0600070205080204" pitchFamily="34" charset="-128"/>
              </a:rPr>
              <a:t>forms:</a:t>
            </a:r>
          </a:p>
          <a:p>
            <a:pPr eaLnBrk="1" hangingPunct="1">
              <a:lnSpc>
                <a:spcPct val="160000"/>
              </a:lnSpc>
              <a:buFont typeface="Wingdings" pitchFamily="2" charset="2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Chain Parameters: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Impedance Parameters: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Admittance Parameters: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1200" dirty="0">
                <a:ea typeface="ＭＳ Ｐゴシック" panose="020B0600070205080204" pitchFamily="34" charset="-128"/>
                <a:hlinkClick r:id="" action="ppaction://noaction"/>
              </a:rPr>
              <a:t>[3]</a:t>
            </a:r>
            <a:r>
              <a:rPr lang="en-US" altLang="en-US" sz="1200" dirty="0">
                <a:ea typeface="ＭＳ Ｐゴシック" panose="020B0600070205080204" pitchFamily="34" charset="-128"/>
              </a:rPr>
              <a:t>  </a:t>
            </a:r>
            <a:r>
              <a:rPr lang="en-US" altLang="en-US" sz="1200" dirty="0" err="1">
                <a:ea typeface="ＭＳ Ｐゴシック" panose="020B0600070205080204" pitchFamily="34" charset="-128"/>
              </a:rPr>
              <a:t>Tesche</a:t>
            </a:r>
            <a:r>
              <a:rPr lang="en-US" altLang="en-US" sz="1200" dirty="0">
                <a:ea typeface="ＭＳ Ｐゴシック" panose="020B0600070205080204" pitchFamily="34" charset="-128"/>
              </a:rPr>
              <a:t>, F.M., “EMC Analysis Methods and Computational Models, John Wiley &amp; Sons, 1997.</a:t>
            </a:r>
          </a:p>
        </p:txBody>
      </p:sp>
      <p:pic>
        <p:nvPicPr>
          <p:cNvPr id="1153028" name="Picture 4" descr="Tuesday, May 14, 2002">
            <a:extLst>
              <a:ext uri="{FF2B5EF4-FFF2-40B4-BE49-F238E27FC236}">
                <a16:creationId xmlns:a16="http://schemas.microsoft.com/office/drawing/2014/main" id="{E9B5BDBF-5DDC-B44A-A89D-1490628C8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93900"/>
            <a:ext cx="3903663" cy="12065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1153029" name="Object 5">
            <a:extLst>
              <a:ext uri="{FF2B5EF4-FFF2-40B4-BE49-F238E27FC236}">
                <a16:creationId xmlns:a16="http://schemas.microsoft.com/office/drawing/2014/main" id="{E141FA1F-7407-BA4E-9331-8E29804CE8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357200"/>
              </p:ext>
            </p:extLst>
          </p:nvPr>
        </p:nvGraphicFramePr>
        <p:xfrm>
          <a:off x="3452812" y="4043362"/>
          <a:ext cx="27955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4" imgW="64363600" imgH="11112500" progId="Equation.DSMT4">
                  <p:embed/>
                </p:oleObj>
              </mc:Choice>
              <mc:Fallback>
                <p:oleObj name="Microsoft Equation 3.0" r:id="rId4" imgW="64363600" imgH="11112500" progId="Equation.DSMT4">
                  <p:embed/>
                  <p:pic>
                    <p:nvPicPr>
                      <p:cNvPr id="1153029" name="Object 5">
                        <a:extLst>
                          <a:ext uri="{FF2B5EF4-FFF2-40B4-BE49-F238E27FC236}">
                            <a16:creationId xmlns:a16="http://schemas.microsoft.com/office/drawing/2014/main" id="{E141FA1F-7407-BA4E-9331-8E29804CE8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812" y="4043362"/>
                        <a:ext cx="2795588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3030" name="Object 6">
            <a:extLst>
              <a:ext uri="{FF2B5EF4-FFF2-40B4-BE49-F238E27FC236}">
                <a16:creationId xmlns:a16="http://schemas.microsoft.com/office/drawing/2014/main" id="{29A3E5BD-1A1B-B345-BE4C-9ADA7952EC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156609"/>
              </p:ext>
            </p:extLst>
          </p:nvPr>
        </p:nvGraphicFramePr>
        <p:xfrm>
          <a:off x="3690937" y="4813300"/>
          <a:ext cx="311626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Equation 3.0" r:id="rId6" imgW="71678800" imgH="10528300" progId="Equation.DSMT4">
                  <p:embed/>
                </p:oleObj>
              </mc:Choice>
              <mc:Fallback>
                <p:oleObj name="Microsoft Equation 3.0" r:id="rId6" imgW="71678800" imgH="10528300" progId="Equation.DSMT4">
                  <p:embed/>
                  <p:pic>
                    <p:nvPicPr>
                      <p:cNvPr id="1153030" name="Object 6">
                        <a:extLst>
                          <a:ext uri="{FF2B5EF4-FFF2-40B4-BE49-F238E27FC236}">
                            <a16:creationId xmlns:a16="http://schemas.microsoft.com/office/drawing/2014/main" id="{29A3E5BD-1A1B-B345-BE4C-9ADA7952EC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0937" y="4813300"/>
                        <a:ext cx="311626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3031" name="Object 7">
            <a:extLst>
              <a:ext uri="{FF2B5EF4-FFF2-40B4-BE49-F238E27FC236}">
                <a16:creationId xmlns:a16="http://schemas.microsoft.com/office/drawing/2014/main" id="{0F5FD125-4FCE-1A4A-8ED6-CF19871A7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320576"/>
              </p:ext>
            </p:extLst>
          </p:nvPr>
        </p:nvGraphicFramePr>
        <p:xfrm>
          <a:off x="3695700" y="5530510"/>
          <a:ext cx="31067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678800" imgH="10528300" progId="Equation.3">
                  <p:embed/>
                </p:oleObj>
              </mc:Choice>
              <mc:Fallback>
                <p:oleObj name="Equation" r:id="rId8" imgW="71678800" imgH="10528300" progId="Equation.3">
                  <p:embed/>
                  <p:pic>
                    <p:nvPicPr>
                      <p:cNvPr id="1153031" name="Object 7">
                        <a:extLst>
                          <a:ext uri="{FF2B5EF4-FFF2-40B4-BE49-F238E27FC236}">
                            <a16:creationId xmlns:a16="http://schemas.microsoft.com/office/drawing/2014/main" id="{0F5FD125-4FCE-1A4A-8ED6-CF19871A7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5530510"/>
                        <a:ext cx="31067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8">
            <a:extLst>
              <a:ext uri="{FF2B5EF4-FFF2-40B4-BE49-F238E27FC236}">
                <a16:creationId xmlns:a16="http://schemas.microsoft.com/office/drawing/2014/main" id="{DD96338C-9697-8C4C-BE59-8240672CB558}"/>
              </a:ext>
            </a:extLst>
          </p:cNvPr>
          <p:cNvGrpSpPr>
            <a:grpSpLocks/>
          </p:cNvGrpSpPr>
          <p:nvPr/>
        </p:nvGrpSpPr>
        <p:grpSpPr bwMode="auto">
          <a:xfrm>
            <a:off x="6646863" y="3975100"/>
            <a:ext cx="2286000" cy="517525"/>
            <a:chOff x="4032" y="2352"/>
            <a:chExt cx="1440" cy="326"/>
          </a:xfrm>
        </p:grpSpPr>
        <p:sp>
          <p:nvSpPr>
            <p:cNvPr id="27662" name="Text Box 9">
              <a:extLst>
                <a:ext uri="{FF2B5EF4-FFF2-40B4-BE49-F238E27FC236}">
                  <a16:creationId xmlns:a16="http://schemas.microsoft.com/office/drawing/2014/main" id="{FFE48E6E-3F3B-CE40-AE52-BA3BFBF931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2352"/>
              <a:ext cx="1200" cy="326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600" b="1">
                  <a:solidFill>
                    <a:schemeClr val="tx2"/>
                  </a:solidFill>
                </a:rPr>
                <a:t>We will derive this in the next slide</a:t>
              </a:r>
            </a:p>
          </p:txBody>
        </p:sp>
        <p:sp>
          <p:nvSpPr>
            <p:cNvPr id="27663" name="Line 10">
              <a:extLst>
                <a:ext uri="{FF2B5EF4-FFF2-40B4-BE49-F238E27FC236}">
                  <a16:creationId xmlns:a16="http://schemas.microsoft.com/office/drawing/2014/main" id="{F1CAFBCC-AA20-1149-9FED-C9A82CB07D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2496"/>
              <a:ext cx="2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tIns="0" bIns="0">
              <a:spAutoFit/>
            </a:bodyPr>
            <a:lstStyle/>
            <a:p>
              <a:endParaRPr lang="fr-FR"/>
            </a:p>
          </p:txBody>
        </p:sp>
      </p:grpSp>
      <p:grpSp>
        <p:nvGrpSpPr>
          <p:cNvPr id="3" name="Group 11">
            <a:extLst>
              <a:ext uri="{FF2B5EF4-FFF2-40B4-BE49-F238E27FC236}">
                <a16:creationId xmlns:a16="http://schemas.microsoft.com/office/drawing/2014/main" id="{0D9C5BB0-24C0-3C45-BB62-32D32D4B9081}"/>
              </a:ext>
            </a:extLst>
          </p:cNvPr>
          <p:cNvGrpSpPr>
            <a:grpSpLocks/>
          </p:cNvGrpSpPr>
          <p:nvPr/>
        </p:nvGrpSpPr>
        <p:grpSpPr bwMode="auto">
          <a:xfrm>
            <a:off x="2292349" y="1981200"/>
            <a:ext cx="5688013" cy="4899025"/>
            <a:chOff x="1444" y="1248"/>
            <a:chExt cx="3583" cy="3086"/>
          </a:xfrm>
        </p:grpSpPr>
        <p:sp>
          <p:nvSpPr>
            <p:cNvPr id="27657" name="Oval 12">
              <a:extLst>
                <a:ext uri="{FF2B5EF4-FFF2-40B4-BE49-F238E27FC236}">
                  <a16:creationId xmlns:a16="http://schemas.microsoft.com/office/drawing/2014/main" id="{F6FDCD9E-7532-4B43-ABAF-1EBC7C8AF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5" y="3147"/>
              <a:ext cx="240" cy="19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7658" name="Oval 13">
              <a:extLst>
                <a:ext uri="{FF2B5EF4-FFF2-40B4-BE49-F238E27FC236}">
                  <a16:creationId xmlns:a16="http://schemas.microsoft.com/office/drawing/2014/main" id="{CD8F6485-A19B-BB49-8A85-39D716E60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7" y="3621"/>
              <a:ext cx="288" cy="14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7659" name="Text Box 14">
              <a:extLst>
                <a:ext uri="{FF2B5EF4-FFF2-40B4-BE49-F238E27FC236}">
                  <a16:creationId xmlns:a16="http://schemas.microsoft.com/office/drawing/2014/main" id="{7AF49C00-F843-1849-888A-77B35381DD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4" y="3854"/>
              <a:ext cx="3583" cy="480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600" b="1" dirty="0">
                  <a:solidFill>
                    <a:schemeClr val="tx2"/>
                  </a:solidFill>
                </a:rPr>
                <a:t>Note that </a:t>
              </a:r>
              <a:r>
                <a:rPr lang="en-US" altLang="en-US" sz="1600" b="1" i="1" dirty="0">
                  <a:solidFill>
                    <a:schemeClr val="tx2"/>
                  </a:solidFill>
                </a:rPr>
                <a:t>I</a:t>
              </a:r>
              <a:r>
                <a:rPr lang="en-US" altLang="en-US" sz="1600" b="1" dirty="0">
                  <a:solidFill>
                    <a:schemeClr val="tx2"/>
                  </a:solidFill>
                </a:rPr>
                <a:t>(</a:t>
              </a:r>
              <a:r>
                <a:rPr lang="en-US" altLang="en-US" sz="1600" b="1" i="1" dirty="0">
                  <a:solidFill>
                    <a:schemeClr val="tx2"/>
                  </a:solidFill>
                </a:rPr>
                <a:t>x</a:t>
              </a:r>
              <a:r>
                <a:rPr lang="en-US" altLang="en-US" sz="1600" b="1" dirty="0">
                  <a:solidFill>
                    <a:schemeClr val="tx2"/>
                  </a:solidFill>
                </a:rPr>
                <a:t>) denotes the </a:t>
              </a:r>
              <a:r>
                <a:rPr lang="en-US" altLang="en-US" sz="1600" b="1" u="sng" dirty="0">
                  <a:solidFill>
                    <a:schemeClr val="tx2"/>
                  </a:solidFill>
                </a:rPr>
                <a:t>line current</a:t>
              </a:r>
              <a:r>
                <a:rPr lang="en-US" altLang="en-US" sz="1600" b="1" dirty="0">
                  <a:solidFill>
                    <a:schemeClr val="tx2"/>
                  </a:solidFill>
                </a:rPr>
                <a:t>, which is in a different direction from the current at port 2 in the 2-port circuit representation. Hence there is a change in sign here.</a:t>
              </a:r>
            </a:p>
          </p:txBody>
        </p:sp>
        <p:sp>
          <p:nvSpPr>
            <p:cNvPr id="27660" name="Oval 15">
              <a:extLst>
                <a:ext uri="{FF2B5EF4-FFF2-40B4-BE49-F238E27FC236}">
                  <a16:creationId xmlns:a16="http://schemas.microsoft.com/office/drawing/2014/main" id="{81DE3A3E-A540-3B42-9871-13258E7F0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296"/>
              <a:ext cx="336" cy="24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7661" name="Oval 16">
              <a:extLst>
                <a:ext uri="{FF2B5EF4-FFF2-40B4-BE49-F238E27FC236}">
                  <a16:creationId xmlns:a16="http://schemas.microsoft.com/office/drawing/2014/main" id="{689E2EC2-BD7C-2548-991D-1EF6EE4A1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248"/>
              <a:ext cx="288" cy="28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FC327CFA-F5AA-A4CC-5D51-B0779E10E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Two-Port Representation of a TL Section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11530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3027" grpId="0" build="p" bldLvl="4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075" name="Rectangle 3">
            <a:extLst>
              <a:ext uri="{FF2B5EF4-FFF2-40B4-BE49-F238E27FC236}">
                <a16:creationId xmlns:a16="http://schemas.microsoft.com/office/drawing/2014/main" id="{6143695B-AA39-AF45-8877-4812896F1C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066800"/>
            <a:ext cx="7696200" cy="4525963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On a source-free section of TL, we have shown that the line voltage and current consist of a positive and negative traveling waves of the form</a:t>
            </a:r>
          </a:p>
          <a:p>
            <a:pPr eaLnBrk="1" hangingPunct="1"/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30000"/>
              </a:lnSpc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At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x</a:t>
            </a:r>
            <a:r>
              <a:rPr lang="en-US" altLang="en-US" sz="2400" dirty="0">
                <a:ea typeface="ＭＳ Ｐゴシック" panose="020B0600070205080204" pitchFamily="34" charset="-128"/>
              </a:rPr>
              <a:t> = 0,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V</a:t>
            </a:r>
            <a:r>
              <a:rPr lang="en-US" altLang="en-US" sz="2400" dirty="0">
                <a:ea typeface="ＭＳ Ｐゴシック" panose="020B0600070205080204" pitchFamily="34" charset="-128"/>
              </a:rPr>
              <a:t>(0)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I</a:t>
            </a:r>
            <a:r>
              <a:rPr lang="en-US" altLang="en-US" sz="2400" dirty="0">
                <a:ea typeface="ＭＳ Ｐゴシック" panose="020B0600070205080204" pitchFamily="34" charset="-128"/>
              </a:rPr>
              <a:t>(0) can be written as</a:t>
            </a:r>
          </a:p>
          <a:p>
            <a:pPr eaLnBrk="1" hangingPunct="1"/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60000"/>
              </a:lnSpc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Similarly, at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x = L</a:t>
            </a:r>
            <a:r>
              <a:rPr lang="en-US" altLang="en-US" sz="2400" dirty="0">
                <a:ea typeface="ＭＳ Ｐゴシック" panose="020B0600070205080204" pitchFamily="34" charset="-128"/>
              </a:rPr>
              <a:t>,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V</a:t>
            </a:r>
            <a:r>
              <a:rPr lang="en-US" altLang="en-US" sz="2400" dirty="0">
                <a:ea typeface="ＭＳ Ｐゴシック" panose="020B0600070205080204" pitchFamily="34" charset="-128"/>
              </a:rPr>
              <a:t>(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L</a:t>
            </a:r>
            <a:r>
              <a:rPr lang="en-US" altLang="en-US" sz="2400" dirty="0">
                <a:ea typeface="ＭＳ Ｐゴシック" panose="020B0600070205080204" pitchFamily="34" charset="-128"/>
              </a:rPr>
              <a:t>)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I</a:t>
            </a:r>
            <a:r>
              <a:rPr lang="en-US" altLang="en-US" sz="2400" dirty="0">
                <a:ea typeface="ＭＳ Ｐゴシック" panose="020B0600070205080204" pitchFamily="34" charset="-128"/>
              </a:rPr>
              <a:t>(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L</a:t>
            </a:r>
            <a:r>
              <a:rPr lang="en-US" altLang="en-US" sz="2400" dirty="0">
                <a:ea typeface="ＭＳ Ｐゴシック" panose="020B0600070205080204" pitchFamily="34" charset="-128"/>
              </a:rPr>
              <a:t>) are</a:t>
            </a:r>
            <a:br>
              <a:rPr lang="en-US" altLang="en-US" sz="2400" dirty="0">
                <a:ea typeface="ＭＳ Ｐゴシック" panose="020B0600070205080204" pitchFamily="34" charset="-128"/>
              </a:rPr>
            </a:br>
            <a:r>
              <a:rPr lang="en-US" altLang="en-US" sz="2400" dirty="0">
                <a:ea typeface="ＭＳ Ｐゴシック" panose="020B0600070205080204" pitchFamily="34" charset="-128"/>
              </a:rPr>
              <a:t>expressed as</a:t>
            </a:r>
          </a:p>
        </p:txBody>
      </p:sp>
      <p:graphicFrame>
        <p:nvGraphicFramePr>
          <p:cNvPr id="1155076" name="Object 4">
            <a:extLst>
              <a:ext uri="{FF2B5EF4-FFF2-40B4-BE49-F238E27FC236}">
                <a16:creationId xmlns:a16="http://schemas.microsoft.com/office/drawing/2014/main" id="{6A638AFD-DC16-5E49-806E-2543C7AC0F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2209800"/>
          <a:ext cx="22193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1155076" name="Object 4">
                        <a:extLst>
                          <a:ext uri="{FF2B5EF4-FFF2-40B4-BE49-F238E27FC236}">
                            <a16:creationId xmlns:a16="http://schemas.microsoft.com/office/drawing/2014/main" id="{6A638AFD-DC16-5E49-806E-2543C7AC0F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209800"/>
                        <a:ext cx="2219325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5077" name="Object 5">
            <a:extLst>
              <a:ext uri="{FF2B5EF4-FFF2-40B4-BE49-F238E27FC236}">
                <a16:creationId xmlns:a16="http://schemas.microsoft.com/office/drawing/2014/main" id="{ADD2988C-3AFA-A34F-B4F8-0DCF5E5769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0238" y="2514600"/>
          <a:ext cx="2732087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102800" imgH="9944100" progId="Equation.3">
                  <p:embed/>
                </p:oleObj>
              </mc:Choice>
              <mc:Fallback>
                <p:oleObj name="Equation" r:id="rId5" imgW="35102800" imgH="9944100" progId="Equation.3">
                  <p:embed/>
                  <p:pic>
                    <p:nvPicPr>
                      <p:cNvPr id="1155077" name="Object 5">
                        <a:extLst>
                          <a:ext uri="{FF2B5EF4-FFF2-40B4-BE49-F238E27FC236}">
                            <a16:creationId xmlns:a16="http://schemas.microsoft.com/office/drawing/2014/main" id="{ADD2988C-3AFA-A34F-B4F8-0DCF5E5769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238" y="2514600"/>
                        <a:ext cx="2732087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55078" name="Picture 6" descr="Tuesday, May 14, 2002">
            <a:extLst>
              <a:ext uri="{FF2B5EF4-FFF2-40B4-BE49-F238E27FC236}">
                <a16:creationId xmlns:a16="http://schemas.microsoft.com/office/drawing/2014/main" id="{8E981401-0E6E-924D-9B9B-2138B0E83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104"/>
          <a:stretch>
            <a:fillRect/>
          </a:stretch>
        </p:blipFill>
        <p:spPr bwMode="auto">
          <a:xfrm>
            <a:off x="6781800" y="2133600"/>
            <a:ext cx="1752600" cy="12065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1155079" name="Object 7">
            <a:extLst>
              <a:ext uri="{FF2B5EF4-FFF2-40B4-BE49-F238E27FC236}">
                <a16:creationId xmlns:a16="http://schemas.microsoft.com/office/drawing/2014/main" id="{CE867991-9CA9-9847-81FE-0E0C17C29D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814977"/>
              </p:ext>
            </p:extLst>
          </p:nvPr>
        </p:nvGraphicFramePr>
        <p:xfrm>
          <a:off x="3255963" y="3917950"/>
          <a:ext cx="27844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418000" imgH="11112500" progId="Equation.3">
                  <p:embed/>
                </p:oleObj>
              </mc:Choice>
              <mc:Fallback>
                <p:oleObj name="Equation" r:id="rId8" imgW="42418000" imgH="11112500" progId="Equation.3">
                  <p:embed/>
                  <p:pic>
                    <p:nvPicPr>
                      <p:cNvPr id="1155079" name="Object 7">
                        <a:extLst>
                          <a:ext uri="{FF2B5EF4-FFF2-40B4-BE49-F238E27FC236}">
                            <a16:creationId xmlns:a16="http://schemas.microsoft.com/office/drawing/2014/main" id="{CE867991-9CA9-9847-81FE-0E0C17C29D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963" y="3917950"/>
                        <a:ext cx="2784475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5080" name="Object 8">
            <a:extLst>
              <a:ext uri="{FF2B5EF4-FFF2-40B4-BE49-F238E27FC236}">
                <a16:creationId xmlns:a16="http://schemas.microsoft.com/office/drawing/2014/main" id="{3A2CF59E-F789-D742-9097-1B4983D2E9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929511"/>
              </p:ext>
            </p:extLst>
          </p:nvPr>
        </p:nvGraphicFramePr>
        <p:xfrm>
          <a:off x="2895600" y="5746750"/>
          <a:ext cx="33591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1206400" imgH="11112500" progId="Equation.3">
                  <p:embed/>
                </p:oleObj>
              </mc:Choice>
              <mc:Fallback>
                <p:oleObj name="Equation" r:id="rId10" imgW="51206400" imgH="11112500" progId="Equation.3">
                  <p:embed/>
                  <p:pic>
                    <p:nvPicPr>
                      <p:cNvPr id="1155080" name="Object 8">
                        <a:extLst>
                          <a:ext uri="{FF2B5EF4-FFF2-40B4-BE49-F238E27FC236}">
                            <a16:creationId xmlns:a16="http://schemas.microsoft.com/office/drawing/2014/main" id="{3A2CF59E-F789-D742-9097-1B4983D2E9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746750"/>
                        <a:ext cx="335915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C097633-E627-93F5-7A86-30E70CB08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Derivation of the Chain Parameters for a TL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50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23" name="Rectangle 3">
            <a:extLst>
              <a:ext uri="{FF2B5EF4-FFF2-40B4-BE49-F238E27FC236}">
                <a16:creationId xmlns:a16="http://schemas.microsoft.com/office/drawing/2014/main" id="{412A720F-A1C5-2244-90E4-C2A65FCB8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189037"/>
            <a:ext cx="7696200" cy="4525963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Inverting this last equation gives </a:t>
            </a:r>
          </a:p>
          <a:p>
            <a:pPr eaLnBrk="1" hangingPunct="1"/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Inserting this expression for      into the previous equation for        gives</a:t>
            </a:r>
          </a:p>
        </p:txBody>
      </p:sp>
      <p:pic>
        <p:nvPicPr>
          <p:cNvPr id="1157124" name="Picture 4" descr="Tuesday, May 14, 2002">
            <a:extLst>
              <a:ext uri="{FF2B5EF4-FFF2-40B4-BE49-F238E27FC236}">
                <a16:creationId xmlns:a16="http://schemas.microsoft.com/office/drawing/2014/main" id="{BEEEA2A9-C222-D04D-A8DC-0ABC53A2A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104"/>
          <a:stretch>
            <a:fillRect/>
          </a:stretch>
        </p:blipFill>
        <p:spPr bwMode="auto">
          <a:xfrm>
            <a:off x="6705600" y="1295400"/>
            <a:ext cx="1752600" cy="12065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1157125" name="Object 5">
            <a:extLst>
              <a:ext uri="{FF2B5EF4-FFF2-40B4-BE49-F238E27FC236}">
                <a16:creationId xmlns:a16="http://schemas.microsoft.com/office/drawing/2014/main" id="{1FE53859-9475-3F4C-AB85-C15D3B1116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145134"/>
              </p:ext>
            </p:extLst>
          </p:nvPr>
        </p:nvGraphicFramePr>
        <p:xfrm>
          <a:off x="4797425" y="3389312"/>
          <a:ext cx="2317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54700" imgH="10528300" progId="Equation.3">
                  <p:embed/>
                </p:oleObj>
              </mc:Choice>
              <mc:Fallback>
                <p:oleObj name="Equation" r:id="rId4" imgW="5854700" imgH="10528300" progId="Equation.3">
                  <p:embed/>
                  <p:pic>
                    <p:nvPicPr>
                      <p:cNvPr id="1157125" name="Object 5">
                        <a:extLst>
                          <a:ext uri="{FF2B5EF4-FFF2-40B4-BE49-F238E27FC236}">
                            <a16:creationId xmlns:a16="http://schemas.microsoft.com/office/drawing/2014/main" id="{1FE53859-9475-3F4C-AB85-C15D3B1116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7425" y="3389312"/>
                        <a:ext cx="23177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26" name="Object 6">
            <a:extLst>
              <a:ext uri="{FF2B5EF4-FFF2-40B4-BE49-F238E27FC236}">
                <a16:creationId xmlns:a16="http://schemas.microsoft.com/office/drawing/2014/main" id="{6A37F3BB-7F7C-C94C-8451-C24F1EEEE4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234912"/>
              </p:ext>
            </p:extLst>
          </p:nvPr>
        </p:nvGraphicFramePr>
        <p:xfrm>
          <a:off x="2057400" y="4383087"/>
          <a:ext cx="49514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5488800" imgH="11112500" progId="Equation.3">
                  <p:embed/>
                </p:oleObj>
              </mc:Choice>
              <mc:Fallback>
                <p:oleObj name="Equation" r:id="rId6" imgW="75488800" imgH="11112500" progId="Equation.3">
                  <p:embed/>
                  <p:pic>
                    <p:nvPicPr>
                      <p:cNvPr id="1157126" name="Object 6">
                        <a:extLst>
                          <a:ext uri="{FF2B5EF4-FFF2-40B4-BE49-F238E27FC236}">
                            <a16:creationId xmlns:a16="http://schemas.microsoft.com/office/drawing/2014/main" id="{6A37F3BB-7F7C-C94C-8451-C24F1EEEE4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383087"/>
                        <a:ext cx="495141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27" name="Object 7">
            <a:extLst>
              <a:ext uri="{FF2B5EF4-FFF2-40B4-BE49-F238E27FC236}">
                <a16:creationId xmlns:a16="http://schemas.microsoft.com/office/drawing/2014/main" id="{D0EE9C72-60C3-0C44-92D7-B5175D3CDA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741648"/>
              </p:ext>
            </p:extLst>
          </p:nvPr>
        </p:nvGraphicFramePr>
        <p:xfrm>
          <a:off x="2906713" y="5307012"/>
          <a:ext cx="3840162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508900" imgH="13169900" progId="Equation.DSMT4">
                  <p:embed/>
                </p:oleObj>
              </mc:Choice>
              <mc:Fallback>
                <p:oleObj name="Equation" r:id="rId8" imgW="58508900" imgH="13169900" progId="Equation.DSMT4">
                  <p:embed/>
                  <p:pic>
                    <p:nvPicPr>
                      <p:cNvPr id="1157127" name="Object 7">
                        <a:extLst>
                          <a:ext uri="{FF2B5EF4-FFF2-40B4-BE49-F238E27FC236}">
                            <a16:creationId xmlns:a16="http://schemas.microsoft.com/office/drawing/2014/main" id="{D0EE9C72-60C3-0C44-92D7-B5175D3CDA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5307012"/>
                        <a:ext cx="3840162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28" name="Object 8">
            <a:extLst>
              <a:ext uri="{FF2B5EF4-FFF2-40B4-BE49-F238E27FC236}">
                <a16:creationId xmlns:a16="http://schemas.microsoft.com/office/drawing/2014/main" id="{72AC76C3-6337-A64C-BECC-A60561796F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600200"/>
          <a:ext cx="3532188" cy="155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835300" imgH="23698200" progId="Equation.3">
                  <p:embed/>
                </p:oleObj>
              </mc:Choice>
              <mc:Fallback>
                <p:oleObj name="Equation" r:id="rId10" imgW="53835300" imgH="23698200" progId="Equation.3">
                  <p:embed/>
                  <p:pic>
                    <p:nvPicPr>
                      <p:cNvPr id="1157128" name="Object 8">
                        <a:extLst>
                          <a:ext uri="{FF2B5EF4-FFF2-40B4-BE49-F238E27FC236}">
                            <a16:creationId xmlns:a16="http://schemas.microsoft.com/office/drawing/2014/main" id="{72AC76C3-6337-A64C-BECC-A60561796F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00200"/>
                        <a:ext cx="3532188" cy="155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29" name="Object 9">
            <a:extLst>
              <a:ext uri="{FF2B5EF4-FFF2-40B4-BE49-F238E27FC236}">
                <a16:creationId xmlns:a16="http://schemas.microsoft.com/office/drawing/2014/main" id="{1A279292-67B3-2246-8821-6AB81DD14E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784698"/>
              </p:ext>
            </p:extLst>
          </p:nvPr>
        </p:nvGraphicFramePr>
        <p:xfrm>
          <a:off x="1652588" y="3708400"/>
          <a:ext cx="4810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528300" imgH="10528300" progId="Equation.3">
                  <p:embed/>
                </p:oleObj>
              </mc:Choice>
              <mc:Fallback>
                <p:oleObj name="Equation" r:id="rId12" imgW="10528300" imgH="10528300" progId="Equation.3">
                  <p:embed/>
                  <p:pic>
                    <p:nvPicPr>
                      <p:cNvPr id="1157129" name="Object 9">
                        <a:extLst>
                          <a:ext uri="{FF2B5EF4-FFF2-40B4-BE49-F238E27FC236}">
                            <a16:creationId xmlns:a16="http://schemas.microsoft.com/office/drawing/2014/main" id="{1A279292-67B3-2246-8821-6AB81DD14E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588" y="3708400"/>
                        <a:ext cx="48101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F0876BE-6A91-977E-36F4-93DF647F9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Derivation of the Chain Parameters for a TL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2EB39456-7B39-3146-A93A-937B3453A6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189037"/>
            <a:ext cx="7696200" cy="4525963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Thus, we have the v-I relationships for the</a:t>
            </a:r>
            <a:br>
              <a:rPr lang="en-US" altLang="en-US" sz="2400" dirty="0">
                <a:ea typeface="ＭＳ Ｐゴシック" panose="020B0600070205080204" pitchFamily="34" charset="-128"/>
              </a:rPr>
            </a:br>
            <a:r>
              <a:rPr lang="en-US" altLang="en-US" sz="2400" dirty="0">
                <a:ea typeface="ＭＳ Ｐゴシック" panose="020B0600070205080204" pitchFamily="34" charset="-128"/>
              </a:rPr>
              <a:t>2-port as</a:t>
            </a:r>
          </a:p>
        </p:txBody>
      </p:sp>
      <p:pic>
        <p:nvPicPr>
          <p:cNvPr id="152580" name="Picture 4" descr="Tuesday, May 14, 2002">
            <a:extLst>
              <a:ext uri="{FF2B5EF4-FFF2-40B4-BE49-F238E27FC236}">
                <a16:creationId xmlns:a16="http://schemas.microsoft.com/office/drawing/2014/main" id="{E36E86AF-CA78-964D-9C20-AAB3726C21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104"/>
          <a:stretch>
            <a:fillRect/>
          </a:stretch>
        </p:blipFill>
        <p:spPr bwMode="auto">
          <a:xfrm>
            <a:off x="6781800" y="1460500"/>
            <a:ext cx="1752600" cy="12065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3796" name="Object 5">
            <a:extLst>
              <a:ext uri="{FF2B5EF4-FFF2-40B4-BE49-F238E27FC236}">
                <a16:creationId xmlns:a16="http://schemas.microsoft.com/office/drawing/2014/main" id="{7BDAB247-27DB-6240-925D-FF5CEF6AAB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1981200"/>
          <a:ext cx="49514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5488800" imgH="11112500" progId="Equation.3">
                  <p:embed/>
                </p:oleObj>
              </mc:Choice>
              <mc:Fallback>
                <p:oleObj name="Equation" r:id="rId4" imgW="75488800" imgH="11112500" progId="Equation.3">
                  <p:embed/>
                  <p:pic>
                    <p:nvPicPr>
                      <p:cNvPr id="33796" name="Object 5">
                        <a:extLst>
                          <a:ext uri="{FF2B5EF4-FFF2-40B4-BE49-F238E27FC236}">
                            <a16:creationId xmlns:a16="http://schemas.microsoft.com/office/drawing/2014/main" id="{7BDAB247-27DB-6240-925D-FF5CEF6AAB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495141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6">
            <a:extLst>
              <a:ext uri="{FF2B5EF4-FFF2-40B4-BE49-F238E27FC236}">
                <a16:creationId xmlns:a16="http://schemas.microsoft.com/office/drawing/2014/main" id="{6006C836-1B01-634E-AC34-58E2BA75C8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6463" y="2847975"/>
          <a:ext cx="4160837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924700" imgH="10236200" progId="Equation.3">
                  <p:embed/>
                </p:oleObj>
              </mc:Choice>
              <mc:Fallback>
                <p:oleObj name="Equation" r:id="rId6" imgW="57924700" imgH="10236200" progId="Equation.3">
                  <p:embed/>
                  <p:pic>
                    <p:nvPicPr>
                      <p:cNvPr id="33797" name="Object 6">
                        <a:extLst>
                          <a:ext uri="{FF2B5EF4-FFF2-40B4-BE49-F238E27FC236}">
                            <a16:creationId xmlns:a16="http://schemas.microsoft.com/office/drawing/2014/main" id="{6006C836-1B01-634E-AC34-58E2BA75C8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63" y="2847975"/>
                        <a:ext cx="4160837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9175" name="Object 7">
            <a:extLst>
              <a:ext uri="{FF2B5EF4-FFF2-40B4-BE49-F238E27FC236}">
                <a16:creationId xmlns:a16="http://schemas.microsoft.com/office/drawing/2014/main" id="{F33DB8F0-0F25-C944-8637-F0494A2848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810000"/>
          <a:ext cx="355282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127400" imgH="11112500" progId="Equation.3">
                  <p:embed/>
                </p:oleObj>
              </mc:Choice>
              <mc:Fallback>
                <p:oleObj name="Equation" r:id="rId8" imgW="54127400" imgH="11112500" progId="Equation.3">
                  <p:embed/>
                  <p:pic>
                    <p:nvPicPr>
                      <p:cNvPr id="1159175" name="Object 7">
                        <a:extLst>
                          <a:ext uri="{FF2B5EF4-FFF2-40B4-BE49-F238E27FC236}">
                            <a16:creationId xmlns:a16="http://schemas.microsoft.com/office/drawing/2014/main" id="{F33DB8F0-0F25-C944-8637-F0494A2848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10000"/>
                        <a:ext cx="3552825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9176" name="Object 8">
            <a:extLst>
              <a:ext uri="{FF2B5EF4-FFF2-40B4-BE49-F238E27FC236}">
                <a16:creationId xmlns:a16="http://schemas.microsoft.com/office/drawing/2014/main" id="{4DD97FF9-1946-3544-94A7-4BC78933BC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4800600"/>
          <a:ext cx="172720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327100" imgH="10528300" progId="Equation.3">
                  <p:embed/>
                </p:oleObj>
              </mc:Choice>
              <mc:Fallback>
                <p:oleObj name="Equation" r:id="rId10" imgW="26327100" imgH="10528300" progId="Equation.3">
                  <p:embed/>
                  <p:pic>
                    <p:nvPicPr>
                      <p:cNvPr id="1159176" name="Object 8">
                        <a:extLst>
                          <a:ext uri="{FF2B5EF4-FFF2-40B4-BE49-F238E27FC236}">
                            <a16:creationId xmlns:a16="http://schemas.microsoft.com/office/drawing/2014/main" id="{4DD97FF9-1946-3544-94A7-4BC78933BC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727200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9">
            <a:extLst>
              <a:ext uri="{FF2B5EF4-FFF2-40B4-BE49-F238E27FC236}">
                <a16:creationId xmlns:a16="http://schemas.microsoft.com/office/drawing/2014/main" id="{1CC36501-FF5E-E647-A560-D136D3DF842E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657600"/>
            <a:ext cx="4343400" cy="1371600"/>
            <a:chOff x="1584" y="2832"/>
            <a:chExt cx="2736" cy="864"/>
          </a:xfrm>
        </p:grpSpPr>
        <p:sp>
          <p:nvSpPr>
            <p:cNvPr id="33805" name="Oval 10">
              <a:extLst>
                <a:ext uri="{FF2B5EF4-FFF2-40B4-BE49-F238E27FC236}">
                  <a16:creationId xmlns:a16="http://schemas.microsoft.com/office/drawing/2014/main" id="{B92D1607-C79A-824D-9726-519CA342E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832"/>
              <a:ext cx="1968" cy="67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3806" name="Line 11">
              <a:extLst>
                <a:ext uri="{FF2B5EF4-FFF2-40B4-BE49-F238E27FC236}">
                  <a16:creationId xmlns:a16="http://schemas.microsoft.com/office/drawing/2014/main" id="{1EAD017D-3DBD-0544-8ED3-639A10D239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60" y="3360"/>
              <a:ext cx="96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tIns="0" bIns="0">
              <a:spAutoFit/>
            </a:bodyPr>
            <a:lstStyle/>
            <a:p>
              <a:endParaRPr lang="fr-FR"/>
            </a:p>
          </p:txBody>
        </p:sp>
      </p:grpSp>
      <p:grpSp>
        <p:nvGrpSpPr>
          <p:cNvPr id="3" name="Group 12">
            <a:extLst>
              <a:ext uri="{FF2B5EF4-FFF2-40B4-BE49-F238E27FC236}">
                <a16:creationId xmlns:a16="http://schemas.microsoft.com/office/drawing/2014/main" id="{1A7E72F7-F5FB-874B-B015-747FF4C0FA21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724400"/>
            <a:ext cx="4267200" cy="914400"/>
            <a:chOff x="1632" y="3360"/>
            <a:chExt cx="2688" cy="576"/>
          </a:xfrm>
        </p:grpSpPr>
        <p:sp>
          <p:nvSpPr>
            <p:cNvPr id="33803" name="Oval 13">
              <a:extLst>
                <a:ext uri="{FF2B5EF4-FFF2-40B4-BE49-F238E27FC236}">
                  <a16:creationId xmlns:a16="http://schemas.microsoft.com/office/drawing/2014/main" id="{C592EF12-282F-BD43-BA3B-F0027D6E3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360"/>
              <a:ext cx="672" cy="57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3804" name="Line 14">
              <a:extLst>
                <a:ext uri="{FF2B5EF4-FFF2-40B4-BE49-F238E27FC236}">
                  <a16:creationId xmlns:a16="http://schemas.microsoft.com/office/drawing/2014/main" id="{212DBCCA-CA78-A549-BA88-2AD81A24BF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04" y="3696"/>
              <a:ext cx="2016" cy="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tIns="0" bIns="0">
              <a:spAutoFit/>
            </a:bodyPr>
            <a:lstStyle/>
            <a:p>
              <a:endParaRPr lang="fr-FR"/>
            </a:p>
          </p:txBody>
        </p:sp>
      </p:grpSp>
      <p:sp>
        <p:nvSpPr>
          <p:cNvPr id="1159183" name="Text Box 15">
            <a:extLst>
              <a:ext uri="{FF2B5EF4-FFF2-40B4-BE49-F238E27FC236}">
                <a16:creationId xmlns:a16="http://schemas.microsoft.com/office/drawing/2014/main" id="{411BA2B6-F9D6-B240-B53D-753E4872B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5006975"/>
            <a:ext cx="1789112" cy="273050"/>
          </a:xfrm>
          <a:prstGeom prst="rect">
            <a:avLst/>
          </a:prstGeom>
          <a:solidFill>
            <a:srgbClr val="FFFF99"/>
          </a:solidFill>
          <a:ln w="28575">
            <a:solidFill>
              <a:srgbClr val="FF0066"/>
            </a:solidFill>
            <a:miter lim="800000"/>
            <a:headEnd/>
            <a:tailEnd/>
          </a:ln>
        </p:spPr>
        <p:txBody>
          <a:bodyPr wrap="none" tIns="0" bIns="0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600" b="1">
                <a:solidFill>
                  <a:schemeClr val="tx2"/>
                </a:solidFill>
              </a:rPr>
              <a:t>Chain parameters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FB7717-1D67-F3C2-F979-8CD3E9846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Derivation of the Chain Parameters for a TL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918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C2E3F00-BC76-0247-9F83-B8E7AB9653C9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2344737"/>
            <a:ext cx="4800600" cy="4056063"/>
            <a:chOff x="1440" y="964"/>
            <a:chExt cx="3024" cy="2555"/>
          </a:xfrm>
        </p:grpSpPr>
        <p:pic>
          <p:nvPicPr>
            <p:cNvPr id="153611" name="Picture 3" descr="Copy of Page 5">
              <a:extLst>
                <a:ext uri="{FF2B5EF4-FFF2-40B4-BE49-F238E27FC236}">
                  <a16:creationId xmlns:a16="http://schemas.microsoft.com/office/drawing/2014/main" id="{6E93C8ED-AAFB-354D-A92C-43D0D5AAA4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964"/>
              <a:ext cx="3024" cy="255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50000"/>
                </a:srgbClr>
              </a:outerShdw>
            </a:effectLst>
          </p:spPr>
        </p:pic>
        <p:pic>
          <p:nvPicPr>
            <p:cNvPr id="35851" name="Picture 4" descr="Copy of Untitled">
              <a:extLst>
                <a:ext uri="{FF2B5EF4-FFF2-40B4-BE49-F238E27FC236}">
                  <a16:creationId xmlns:a16="http://schemas.microsoft.com/office/drawing/2014/main" id="{9DE47E49-180D-884F-8CCA-7F8D13E10B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2784"/>
              <a:ext cx="2304" cy="6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5843" name="Rectangle 6">
            <a:extLst>
              <a:ext uri="{FF2B5EF4-FFF2-40B4-BE49-F238E27FC236}">
                <a16:creationId xmlns:a16="http://schemas.microsoft.com/office/drawing/2014/main" id="{3F7A21F9-BD1B-D140-8F0F-163691616E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009650"/>
            <a:ext cx="7696200" cy="4525963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Just like the circuit case, two or more cascaded lines can be treated by multiplying the chain parameter matrices for each section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id="{86C5F7DF-B6DA-A045-AB64-B258F6D0B9F7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3962400"/>
            <a:ext cx="1295400" cy="2286000"/>
            <a:chOff x="1584" y="2400"/>
            <a:chExt cx="816" cy="1440"/>
          </a:xfrm>
        </p:grpSpPr>
        <p:sp>
          <p:nvSpPr>
            <p:cNvPr id="35848" name="Oval 8">
              <a:extLst>
                <a:ext uri="{FF2B5EF4-FFF2-40B4-BE49-F238E27FC236}">
                  <a16:creationId xmlns:a16="http://schemas.microsoft.com/office/drawing/2014/main" id="{6A053620-CD6F-994C-8A6D-1FB675AE3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400"/>
              <a:ext cx="480" cy="72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49" name="Oval 9">
              <a:extLst>
                <a:ext uri="{FF2B5EF4-FFF2-40B4-BE49-F238E27FC236}">
                  <a16:creationId xmlns:a16="http://schemas.microsoft.com/office/drawing/2014/main" id="{8931256B-8A45-5143-A830-F3F90B41B3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168"/>
              <a:ext cx="432" cy="67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4" name="Group 10">
            <a:extLst>
              <a:ext uri="{FF2B5EF4-FFF2-40B4-BE49-F238E27FC236}">
                <a16:creationId xmlns:a16="http://schemas.microsoft.com/office/drawing/2014/main" id="{87A63F58-455D-EA41-AA64-9A9886B63779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4114800"/>
            <a:ext cx="1143000" cy="2133600"/>
            <a:chOff x="3744" y="2448"/>
            <a:chExt cx="720" cy="1344"/>
          </a:xfrm>
        </p:grpSpPr>
        <p:sp>
          <p:nvSpPr>
            <p:cNvPr id="35846" name="Oval 11">
              <a:extLst>
                <a:ext uri="{FF2B5EF4-FFF2-40B4-BE49-F238E27FC236}">
                  <a16:creationId xmlns:a16="http://schemas.microsoft.com/office/drawing/2014/main" id="{8B0CF7F0-7496-9647-9651-E1E6D1DFC1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448"/>
              <a:ext cx="432" cy="67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47" name="Oval 12">
              <a:extLst>
                <a:ext uri="{FF2B5EF4-FFF2-40B4-BE49-F238E27FC236}">
                  <a16:creationId xmlns:a16="http://schemas.microsoft.com/office/drawing/2014/main" id="{F08BB506-3291-CD42-A834-F82E2E43B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168"/>
              <a:ext cx="480" cy="62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6A55ADF4-95B2-B197-C66F-7820DDE7F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Cascaded TL Sections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267" name="Rectangle 3">
            <a:extLst>
              <a:ext uri="{FF2B5EF4-FFF2-40B4-BE49-F238E27FC236}">
                <a16:creationId xmlns:a16="http://schemas.microsoft.com/office/drawing/2014/main" id="{82C316E9-499E-5C46-B699-B9C8E63A69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171575"/>
            <a:ext cx="7696200" cy="4525963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Once the chain parameters of the cascaded line sections are known, the load response of a loaded line can be found</a:t>
            </a:r>
          </a:p>
          <a:p>
            <a:pPr lvl="1" eaLnBrk="1" hangingPunct="1"/>
            <a:r>
              <a:rPr lang="en-US" altLang="en-US" sz="1800" dirty="0">
                <a:ea typeface="ＭＳ Ｐゴシック" panose="020B0600070205080204" pitchFamily="34" charset="-128"/>
              </a:rPr>
              <a:t>Excitation is assumed to be from a Thevenin source</a:t>
            </a:r>
          </a:p>
        </p:txBody>
      </p:sp>
      <p:graphicFrame>
        <p:nvGraphicFramePr>
          <p:cNvPr id="1163268" name="Object 4">
            <a:extLst>
              <a:ext uri="{FF2B5EF4-FFF2-40B4-BE49-F238E27FC236}">
                <a16:creationId xmlns:a16="http://schemas.microsoft.com/office/drawing/2014/main" id="{8DE4E83E-DAE7-3949-BB9A-0D12A82C1D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5238750"/>
          <a:ext cx="366395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508900" imgH="9944100" progId="Equation.3">
                  <p:embed/>
                </p:oleObj>
              </mc:Choice>
              <mc:Fallback>
                <p:oleObj name="Equation" r:id="rId3" imgW="58508900" imgH="9944100" progId="Equation.3">
                  <p:embed/>
                  <p:pic>
                    <p:nvPicPr>
                      <p:cNvPr id="1163268" name="Object 4">
                        <a:extLst>
                          <a:ext uri="{FF2B5EF4-FFF2-40B4-BE49-F238E27FC236}">
                            <a16:creationId xmlns:a16="http://schemas.microsoft.com/office/drawing/2014/main" id="{8DE4E83E-DAE7-3949-BB9A-0D12A82C1D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238750"/>
                        <a:ext cx="3663950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>
            <a:extLst>
              <a:ext uri="{FF2B5EF4-FFF2-40B4-BE49-F238E27FC236}">
                <a16:creationId xmlns:a16="http://schemas.microsoft.com/office/drawing/2014/main" id="{BDF966FD-1B6F-3B4F-9B9B-0A670050A119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2800350"/>
            <a:ext cx="3276600" cy="1143000"/>
            <a:chOff x="1728" y="1440"/>
            <a:chExt cx="2064" cy="720"/>
          </a:xfrm>
        </p:grpSpPr>
        <p:graphicFrame>
          <p:nvGraphicFramePr>
            <p:cNvPr id="37900" name="Object 6">
              <a:extLst>
                <a:ext uri="{FF2B5EF4-FFF2-40B4-BE49-F238E27FC236}">
                  <a16:creationId xmlns:a16="http://schemas.microsoft.com/office/drawing/2014/main" id="{E4AED8C8-65D0-CE46-99A6-CF3D61235AE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28" y="1440"/>
            <a:ext cx="2064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Microsoft Drawing" r:id="rId5" imgW="16332200" imgH="5524500" progId="MSDraw">
                    <p:embed/>
                  </p:oleObj>
                </mc:Choice>
                <mc:Fallback>
                  <p:oleObj name="Microsoft Drawing" r:id="rId5" imgW="16332200" imgH="5524500" progId="MSDraw">
                    <p:embed/>
                    <p:pic>
                      <p:nvPicPr>
                        <p:cNvPr id="37900" name="Object 6">
                          <a:extLst>
                            <a:ext uri="{FF2B5EF4-FFF2-40B4-BE49-F238E27FC236}">
                              <a16:creationId xmlns:a16="http://schemas.microsoft.com/office/drawing/2014/main" id="{E4AED8C8-65D0-CE46-99A6-CF3D61235AE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1440"/>
                          <a:ext cx="2064" cy="72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2540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ffectLst>
                          <a:outerShdw dist="107763" dir="2700000" algn="ctr" rotWithShape="0">
                            <a:srgbClr val="808080">
                              <a:alpha val="74997"/>
                            </a:srgbClr>
                          </a:outerShdw>
                        </a:effec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01" name="Rectangle 7">
              <a:extLst>
                <a:ext uri="{FF2B5EF4-FFF2-40B4-BE49-F238E27FC236}">
                  <a16:creationId xmlns:a16="http://schemas.microsoft.com/office/drawing/2014/main" id="{997C5CDA-C8A7-EF44-9D9C-3E439246C1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2" y="1749"/>
              <a:ext cx="199" cy="2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7902" name="Text Box 8">
              <a:extLst>
                <a:ext uri="{FF2B5EF4-FFF2-40B4-BE49-F238E27FC236}">
                  <a16:creationId xmlns:a16="http://schemas.microsoft.com/office/drawing/2014/main" id="{5ECC1123-F150-1340-83B8-B0F64ABE03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728"/>
              <a:ext cx="329" cy="2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1"/>
                  </a:solidFill>
                </a:rPr>
                <a:t>[C]</a:t>
              </a:r>
            </a:p>
          </p:txBody>
        </p:sp>
      </p:grpSp>
      <p:sp>
        <p:nvSpPr>
          <p:cNvPr id="1163273" name="Text Box 9">
            <a:extLst>
              <a:ext uri="{FF2B5EF4-FFF2-40B4-BE49-F238E27FC236}">
                <a16:creationId xmlns:a16="http://schemas.microsoft.com/office/drawing/2014/main" id="{E627DB12-B656-064C-B626-8E1E6A5BD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400550"/>
            <a:ext cx="645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</a:rPr>
              <a:t>–</a:t>
            </a:r>
            <a:r>
              <a:rPr lang="en-US" altLang="en-US" sz="1800" dirty="0">
                <a:solidFill>
                  <a:schemeClr val="tx1"/>
                </a:solidFill>
                <a:latin typeface="+mj-lt"/>
              </a:rPr>
              <a:t> The load current and voltage are given in terms of the chain</a:t>
            </a:r>
            <a:br>
              <a:rPr lang="en-US" altLang="en-US" sz="1800" dirty="0">
                <a:solidFill>
                  <a:schemeClr val="tx1"/>
                </a:solidFill>
                <a:latin typeface="+mj-lt"/>
              </a:rPr>
            </a:br>
            <a:r>
              <a:rPr lang="en-US" altLang="en-US" sz="1800" dirty="0">
                <a:solidFill>
                  <a:schemeClr val="tx1"/>
                </a:solidFill>
                <a:latin typeface="+mj-lt"/>
              </a:rPr>
              <a:t>    parameters as</a:t>
            </a:r>
          </a:p>
        </p:txBody>
      </p:sp>
      <p:sp>
        <p:nvSpPr>
          <p:cNvPr id="1163274" name="Oval 10">
            <a:extLst>
              <a:ext uri="{FF2B5EF4-FFF2-40B4-BE49-F238E27FC236}">
                <a16:creationId xmlns:a16="http://schemas.microsoft.com/office/drawing/2014/main" id="{5A79E4C4-9764-4743-AD5E-4615F7A6C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800350"/>
            <a:ext cx="685800" cy="1143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63275" name="Oval 11">
            <a:extLst>
              <a:ext uri="{FF2B5EF4-FFF2-40B4-BE49-F238E27FC236}">
                <a16:creationId xmlns:a16="http://schemas.microsoft.com/office/drawing/2014/main" id="{201F42B9-C369-B34C-9DA9-3B612F2E1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800350"/>
            <a:ext cx="1066800" cy="1143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3" name="Group 12">
            <a:extLst>
              <a:ext uri="{FF2B5EF4-FFF2-40B4-BE49-F238E27FC236}">
                <a16:creationId xmlns:a16="http://schemas.microsoft.com/office/drawing/2014/main" id="{112B9EED-5013-234A-8160-5906F32BBD90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2266950"/>
            <a:ext cx="3657600" cy="1219200"/>
            <a:chOff x="3168" y="1200"/>
            <a:chExt cx="2304" cy="768"/>
          </a:xfrm>
        </p:grpSpPr>
        <p:sp>
          <p:nvSpPr>
            <p:cNvPr id="37898" name="Text Box 13">
              <a:extLst>
                <a:ext uri="{FF2B5EF4-FFF2-40B4-BE49-F238E27FC236}">
                  <a16:creationId xmlns:a16="http://schemas.microsoft.com/office/drawing/2014/main" id="{E6ABE8A0-52E3-794F-8EE1-51EE8E2197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1200"/>
              <a:ext cx="1248" cy="634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600" b="1">
                  <a:solidFill>
                    <a:schemeClr val="tx2"/>
                  </a:solidFill>
                </a:rPr>
                <a:t>Cascaded TL network represented by the chain parameters</a:t>
              </a:r>
            </a:p>
          </p:txBody>
        </p:sp>
        <p:sp>
          <p:nvSpPr>
            <p:cNvPr id="37899" name="Line 14">
              <a:extLst>
                <a:ext uri="{FF2B5EF4-FFF2-40B4-BE49-F238E27FC236}">
                  <a16:creationId xmlns:a16="http://schemas.microsoft.com/office/drawing/2014/main" id="{1164C480-26F2-C947-BDED-2C8514DF42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68" y="1392"/>
              <a:ext cx="1056" cy="57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tIns="0" bIns="0">
              <a:spAutoFit/>
            </a:bodyPr>
            <a:lstStyle/>
            <a:p>
              <a:endParaRPr lang="fr-FR"/>
            </a:p>
          </p:txBody>
        </p:sp>
      </p:grpSp>
      <p:sp>
        <p:nvSpPr>
          <p:cNvPr id="1163279" name="Line 15">
            <a:extLst>
              <a:ext uri="{FF2B5EF4-FFF2-40B4-BE49-F238E27FC236}">
                <a16:creationId xmlns:a16="http://schemas.microsoft.com/office/drawing/2014/main" id="{3B9822B4-092B-6A48-AA54-09FCA67F92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2266950"/>
            <a:ext cx="17526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tIns="0" bIns="0">
            <a:spAutoFit/>
          </a:bodyPr>
          <a:lstStyle/>
          <a:p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BA12DA-BD4E-93AA-E749-E85FC03CB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TL Network Solutions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3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3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632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6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3267" grpId="0" build="p" bldLvl="2" autoUpdateAnimBg="0"/>
      <p:bldP spid="1163273" grpId="0" autoUpdateAnimBg="0"/>
      <p:bldP spid="1163274" grpId="0" animBg="1"/>
      <p:bldP spid="116327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5954" name="Object 2">
            <a:extLst>
              <a:ext uri="{FF2B5EF4-FFF2-40B4-BE49-F238E27FC236}">
                <a16:creationId xmlns:a16="http://schemas.microsoft.com/office/drawing/2014/main" id="{F2E72EC1-80C0-4978-9A81-02741BE6FC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590800"/>
          <a:ext cx="3429000" cy="364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9532600" imgH="21882100" progId="Word.Document.8">
                  <p:embed/>
                </p:oleObj>
              </mc:Choice>
              <mc:Fallback>
                <p:oleObj name="Document" r:id="rId3" imgW="19532600" imgH="21882100" progId="Word.Document.8">
                  <p:embed/>
                  <p:pic>
                    <p:nvPicPr>
                      <p:cNvPr id="1405954" name="Object 2">
                        <a:extLst>
                          <a:ext uri="{FF2B5EF4-FFF2-40B4-BE49-F238E27FC236}">
                            <a16:creationId xmlns:a16="http://schemas.microsoft.com/office/drawing/2014/main" id="{F2E72EC1-80C0-4978-9A81-02741BE6FC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2341" r="-2974"/>
                      <a:stretch>
                        <a:fillRect/>
                      </a:stretch>
                    </p:blipFill>
                    <p:spPr bwMode="auto">
                      <a:xfrm>
                        <a:off x="1219200" y="2590800"/>
                        <a:ext cx="3429000" cy="36496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5956" name="Rectangle 4">
            <a:extLst>
              <a:ext uri="{FF2B5EF4-FFF2-40B4-BE49-F238E27FC236}">
                <a16:creationId xmlns:a16="http://schemas.microsoft.com/office/drawing/2014/main" id="{B220B250-BB25-1580-7F44-B9C406AB42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5822" y="1389395"/>
            <a:ext cx="7413625" cy="3978275"/>
          </a:xfrm>
        </p:spPr>
        <p:txBody>
          <a:bodyPr/>
          <a:lstStyle/>
          <a:p>
            <a:pPr eaLnBrk="1" hangingPunct="1"/>
            <a:r>
              <a:rPr kumimoji="0" lang="en-US" altLang="en-CH" sz="2400" dirty="0"/>
              <a:t>The source and impedance at one end of a line can be collapsed to provide a simple equivalent circuit</a:t>
            </a:r>
          </a:p>
          <a:p>
            <a:pPr eaLnBrk="1" hangingPunct="1"/>
            <a:endParaRPr kumimoji="0" lang="en-US" altLang="en-CH" sz="2400" dirty="0"/>
          </a:p>
        </p:txBody>
      </p:sp>
      <p:graphicFrame>
        <p:nvGraphicFramePr>
          <p:cNvPr id="1405957" name="Object 5">
            <a:extLst>
              <a:ext uri="{FF2B5EF4-FFF2-40B4-BE49-F238E27FC236}">
                <a16:creationId xmlns:a16="http://schemas.microsoft.com/office/drawing/2014/main" id="{5362A846-7E2E-78D5-6A4B-A76AFB08E6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3657600"/>
          <a:ext cx="231140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676600" imgH="10528300" progId="Equation.3">
                  <p:embed/>
                </p:oleObj>
              </mc:Choice>
              <mc:Fallback>
                <p:oleObj name="Equation" r:id="rId5" imgW="28676600" imgH="10528300" progId="Equation.3">
                  <p:embed/>
                  <p:pic>
                    <p:nvPicPr>
                      <p:cNvPr id="1405957" name="Object 5">
                        <a:extLst>
                          <a:ext uri="{FF2B5EF4-FFF2-40B4-BE49-F238E27FC236}">
                            <a16:creationId xmlns:a16="http://schemas.microsoft.com/office/drawing/2014/main" id="{5362A846-7E2E-78D5-6A4B-A76AFB08E6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657600"/>
                        <a:ext cx="2311400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5958" name="Object 6">
            <a:extLst>
              <a:ext uri="{FF2B5EF4-FFF2-40B4-BE49-F238E27FC236}">
                <a16:creationId xmlns:a16="http://schemas.microsoft.com/office/drawing/2014/main" id="{D950AF80-4DBE-21E3-E9A7-A3967662E2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2819400"/>
          <a:ext cx="2103438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845000" imgH="9944100" progId="Equation.3">
                  <p:embed/>
                </p:oleObj>
              </mc:Choice>
              <mc:Fallback>
                <p:oleObj name="Equation" r:id="rId7" imgW="29845000" imgH="9944100" progId="Equation.3">
                  <p:embed/>
                  <p:pic>
                    <p:nvPicPr>
                      <p:cNvPr id="1405958" name="Object 6">
                        <a:extLst>
                          <a:ext uri="{FF2B5EF4-FFF2-40B4-BE49-F238E27FC236}">
                            <a16:creationId xmlns:a16="http://schemas.microsoft.com/office/drawing/2014/main" id="{D950AF80-4DBE-21E3-E9A7-A3967662E2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819400"/>
                        <a:ext cx="2103438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5959" name="Object 7">
            <a:extLst>
              <a:ext uri="{FF2B5EF4-FFF2-40B4-BE49-F238E27FC236}">
                <a16:creationId xmlns:a16="http://schemas.microsoft.com/office/drawing/2014/main" id="{383E03E9-41E8-59D1-6B80-ED05B1704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0" y="4800600"/>
          <a:ext cx="22606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495500" imgH="10528300" progId="Equation.3">
                  <p:embed/>
                </p:oleObj>
              </mc:Choice>
              <mc:Fallback>
                <p:oleObj name="Equation" r:id="rId9" imgW="27495500" imgH="10528300" progId="Equation.3">
                  <p:embed/>
                  <p:pic>
                    <p:nvPicPr>
                      <p:cNvPr id="1405959" name="Object 7">
                        <a:extLst>
                          <a:ext uri="{FF2B5EF4-FFF2-40B4-BE49-F238E27FC236}">
                            <a16:creationId xmlns:a16="http://schemas.microsoft.com/office/drawing/2014/main" id="{383E03E9-41E8-59D1-6B80-ED05B17048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00600"/>
                        <a:ext cx="22606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5960" name="Text Box 8">
            <a:extLst>
              <a:ext uri="{FF2B5EF4-FFF2-40B4-BE49-F238E27FC236}">
                <a16:creationId xmlns:a16="http://schemas.microsoft.com/office/drawing/2014/main" id="{643B4770-386C-5FBC-D32A-864EBF34A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362200"/>
            <a:ext cx="3048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chemeClr val="tx2"/>
                </a:solidFill>
                <a:latin typeface="Times New Roman" charset="0"/>
                <a:ea typeface="ＭＳ Ｐゴシック" charset="0"/>
              </a:rPr>
              <a:t>Thevenin parameters</a:t>
            </a:r>
          </a:p>
        </p:txBody>
      </p:sp>
      <p:grpSp>
        <p:nvGrpSpPr>
          <p:cNvPr id="1405961" name="Group 9">
            <a:extLst>
              <a:ext uri="{FF2B5EF4-FFF2-40B4-BE49-F238E27FC236}">
                <a16:creationId xmlns:a16="http://schemas.microsoft.com/office/drawing/2014/main" id="{02E108D8-6F70-DD0F-E63B-36A94B579B5C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3048000"/>
            <a:ext cx="2362200" cy="2286000"/>
            <a:chOff x="2016" y="1920"/>
            <a:chExt cx="1488" cy="1440"/>
          </a:xfrm>
        </p:grpSpPr>
        <p:sp>
          <p:nvSpPr>
            <p:cNvPr id="1405962" name="Line 10">
              <a:extLst>
                <a:ext uri="{FF2B5EF4-FFF2-40B4-BE49-F238E27FC236}">
                  <a16:creationId xmlns:a16="http://schemas.microsoft.com/office/drawing/2014/main" id="{C7D98E6A-9245-0E8F-E53E-4FC1C42691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2544"/>
              <a:ext cx="1488" cy="8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05963" name="Oval 11">
              <a:extLst>
                <a:ext uri="{FF2B5EF4-FFF2-40B4-BE49-F238E27FC236}">
                  <a16:creationId xmlns:a16="http://schemas.microsoft.com/office/drawing/2014/main" id="{EA392D4B-91CC-F841-7442-103860F0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920"/>
              <a:ext cx="384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405964" name="Group 12">
            <a:extLst>
              <a:ext uri="{FF2B5EF4-FFF2-40B4-BE49-F238E27FC236}">
                <a16:creationId xmlns:a16="http://schemas.microsoft.com/office/drawing/2014/main" id="{689A5275-4BC9-EC7C-E29F-6331748D8722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505200"/>
            <a:ext cx="2667000" cy="2286000"/>
            <a:chOff x="1872" y="2208"/>
            <a:chExt cx="1680" cy="1440"/>
          </a:xfrm>
        </p:grpSpPr>
        <p:sp>
          <p:nvSpPr>
            <p:cNvPr id="1405965" name="Line 13">
              <a:extLst>
                <a:ext uri="{FF2B5EF4-FFF2-40B4-BE49-F238E27FC236}">
                  <a16:creationId xmlns:a16="http://schemas.microsoft.com/office/drawing/2014/main" id="{06523045-84F8-6A81-798E-D163494C5D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2" y="3312"/>
              <a:ext cx="168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05966" name="Oval 14">
              <a:extLst>
                <a:ext uri="{FF2B5EF4-FFF2-40B4-BE49-F238E27FC236}">
                  <a16:creationId xmlns:a16="http://schemas.microsoft.com/office/drawing/2014/main" id="{4B0745F0-BCBB-AF4A-B26F-BB420EC2C2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208"/>
              <a:ext cx="240" cy="43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A82BC85-03B3-103A-A010-E5DB0DDB9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 err="1">
                <a:solidFill>
                  <a:sysClr val="window" lastClr="FFFFFF"/>
                </a:solidFill>
                <a:cs typeface="Arial" charset="0"/>
              </a:rPr>
              <a:t>Thévenin</a:t>
            </a: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 and Norton Representation of a TL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5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0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5956" grpId="0" build="p" autoUpdateAnimBg="0"/>
      <p:bldP spid="14059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435958C-D411-8647-8325-8CE4D55EE318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3505200"/>
            <a:ext cx="3200400" cy="2798763"/>
            <a:chOff x="3408" y="2208"/>
            <a:chExt cx="2016" cy="1763"/>
          </a:xfrm>
        </p:grpSpPr>
        <p:graphicFrame>
          <p:nvGraphicFramePr>
            <p:cNvPr id="7188" name="Object 3">
              <a:extLst>
                <a:ext uri="{FF2B5EF4-FFF2-40B4-BE49-F238E27FC236}">
                  <a16:creationId xmlns:a16="http://schemas.microsoft.com/office/drawing/2014/main" id="{0FC7111B-E9F1-404D-B1B1-9578ABB4C07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92" y="2208"/>
            <a:ext cx="1632" cy="1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esigner Drawing" r:id="rId3" imgW="10172700" imgH="11823700" progId="Designer.Drawing.8">
                    <p:embed/>
                  </p:oleObj>
                </mc:Choice>
                <mc:Fallback>
                  <p:oleObj name="Designer Drawing" r:id="rId3" imgW="10172700" imgH="11823700" progId="Designer.Drawing.8">
                    <p:embed/>
                    <p:pic>
                      <p:nvPicPr>
                        <p:cNvPr id="7188" name="Object 3">
                          <a:extLst>
                            <a:ext uri="{FF2B5EF4-FFF2-40B4-BE49-F238E27FC236}">
                              <a16:creationId xmlns:a16="http://schemas.microsoft.com/office/drawing/2014/main" id="{0FC7111B-E9F1-404D-B1B1-9578ABB4C07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-5443" t="-5759" r="-8444"/>
                        <a:stretch>
                          <a:fillRect/>
                        </a:stretch>
                      </p:blipFill>
                      <p:spPr bwMode="auto">
                        <a:xfrm>
                          <a:off x="3792" y="2208"/>
                          <a:ext cx="1632" cy="176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28575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ffectLst>
                          <a:outerShdw dist="107763" dir="2700000" algn="ctr" rotWithShape="0">
                            <a:srgbClr val="808080">
                              <a:alpha val="50000"/>
                            </a:srgbClr>
                          </a:outerShdw>
                        </a:effec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9" name="AutoShape 4">
              <a:extLst>
                <a:ext uri="{FF2B5EF4-FFF2-40B4-BE49-F238E27FC236}">
                  <a16:creationId xmlns:a16="http://schemas.microsoft.com/office/drawing/2014/main" id="{A5A09E5E-41F8-6F4E-B9AE-68852B9C1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688"/>
              <a:ext cx="240" cy="144"/>
            </a:xfrm>
            <a:prstGeom prst="rightArrow">
              <a:avLst>
                <a:gd name="adj1" fmla="val 50000"/>
                <a:gd name="adj2" fmla="val 41667"/>
              </a:avLst>
            </a:prstGeom>
            <a:solidFill>
              <a:srgbClr val="FF00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32550" name="Rectangle 6">
            <a:extLst>
              <a:ext uri="{FF2B5EF4-FFF2-40B4-BE49-F238E27FC236}">
                <a16:creationId xmlns:a16="http://schemas.microsoft.com/office/drawing/2014/main" id="{7C1C1247-9CCC-2649-9C19-E76DC4F0B2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8847" y="1422954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Simple transmission lines are often connected together in the form of a network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Such networks can be represented by a linear graph</a:t>
            </a:r>
          </a:p>
        </p:txBody>
      </p:sp>
      <p:graphicFrame>
        <p:nvGraphicFramePr>
          <p:cNvPr id="1132551" name="Object 7">
            <a:extLst>
              <a:ext uri="{FF2B5EF4-FFF2-40B4-BE49-F238E27FC236}">
                <a16:creationId xmlns:a16="http://schemas.microsoft.com/office/drawing/2014/main" id="{A434F1BF-BE82-5A45-A570-5172FE96D2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2971800"/>
          <a:ext cx="4343400" cy="217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esigner 4.1 Drawing" r:id="rId5" imgW="16916400" imgH="8509000" progId="MgxDesigner">
                  <p:embed/>
                </p:oleObj>
              </mc:Choice>
              <mc:Fallback>
                <p:oleObj name="Designer 4.1 Drawing" r:id="rId5" imgW="16916400" imgH="8509000" progId="MgxDesigner">
                  <p:embed/>
                  <p:pic>
                    <p:nvPicPr>
                      <p:cNvPr id="1132551" name="Object 7">
                        <a:extLst>
                          <a:ext uri="{FF2B5EF4-FFF2-40B4-BE49-F238E27FC236}">
                            <a16:creationId xmlns:a16="http://schemas.microsoft.com/office/drawing/2014/main" id="{A434F1BF-BE82-5A45-A570-5172FE96D2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3076" r="-1538" b="-4015"/>
                      <a:stretch>
                        <a:fillRect/>
                      </a:stretch>
                    </p:blipFill>
                    <p:spPr bwMode="auto">
                      <a:xfrm>
                        <a:off x="838200" y="2971800"/>
                        <a:ext cx="4343400" cy="2171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2552" name="Text Box 8">
            <a:extLst>
              <a:ext uri="{FF2B5EF4-FFF2-40B4-BE49-F238E27FC236}">
                <a16:creationId xmlns:a16="http://schemas.microsoft.com/office/drawing/2014/main" id="{53E86661-1E3A-CC48-9E0C-E72F384C3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667000"/>
            <a:ext cx="1295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>
                <a:solidFill>
                  <a:schemeClr val="tx2"/>
                </a:solidFill>
              </a:rPr>
              <a:t>Network</a:t>
            </a:r>
          </a:p>
        </p:txBody>
      </p:sp>
      <p:sp>
        <p:nvSpPr>
          <p:cNvPr id="1132553" name="Text Box 9">
            <a:extLst>
              <a:ext uri="{FF2B5EF4-FFF2-40B4-BE49-F238E27FC236}">
                <a16:creationId xmlns:a16="http://schemas.microsoft.com/office/drawing/2014/main" id="{A9978BE8-579B-3C4F-90B6-5305F3055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124200"/>
            <a:ext cx="1219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600">
                <a:solidFill>
                  <a:schemeClr val="tx2"/>
                </a:solidFill>
              </a:rPr>
              <a:t>Graph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F924C3D1-E2C7-4F4E-AA24-A71EB78F1703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562600"/>
            <a:ext cx="3581400" cy="349250"/>
            <a:chOff x="1968" y="3504"/>
            <a:chExt cx="2256" cy="220"/>
          </a:xfrm>
        </p:grpSpPr>
        <p:sp>
          <p:nvSpPr>
            <p:cNvPr id="7186" name="Text Box 11">
              <a:extLst>
                <a:ext uri="{FF2B5EF4-FFF2-40B4-BE49-F238E27FC236}">
                  <a16:creationId xmlns:a16="http://schemas.microsoft.com/office/drawing/2014/main" id="{3B0903DE-BA88-BB4F-A289-9A4C148E6E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3552"/>
              <a:ext cx="1487" cy="172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600" b="1">
                  <a:solidFill>
                    <a:schemeClr val="tx2"/>
                  </a:solidFill>
                </a:rPr>
                <a:t>Branches, or “Tubes”</a:t>
              </a:r>
            </a:p>
          </p:txBody>
        </p:sp>
        <p:sp>
          <p:nvSpPr>
            <p:cNvPr id="7187" name="Line 12">
              <a:extLst>
                <a:ext uri="{FF2B5EF4-FFF2-40B4-BE49-F238E27FC236}">
                  <a16:creationId xmlns:a16="http://schemas.microsoft.com/office/drawing/2014/main" id="{0C962DD6-B450-4848-AA05-95A01BDCD7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" y="3504"/>
              <a:ext cx="768" cy="1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tIns="0" bIns="0">
              <a:spAutoFit/>
            </a:bodyPr>
            <a:lstStyle/>
            <a:p>
              <a:endParaRPr lang="fr-FR"/>
            </a:p>
          </p:txBody>
        </p:sp>
      </p:grpSp>
      <p:grpSp>
        <p:nvGrpSpPr>
          <p:cNvPr id="4" name="Group 13">
            <a:extLst>
              <a:ext uri="{FF2B5EF4-FFF2-40B4-BE49-F238E27FC236}">
                <a16:creationId xmlns:a16="http://schemas.microsoft.com/office/drawing/2014/main" id="{C6323F72-27C3-AA42-94EB-87D500F6D040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2743200"/>
            <a:ext cx="2360613" cy="914400"/>
            <a:chOff x="3648" y="1728"/>
            <a:chExt cx="1487" cy="576"/>
          </a:xfrm>
        </p:grpSpPr>
        <p:sp>
          <p:nvSpPr>
            <p:cNvPr id="7184" name="Text Box 14">
              <a:extLst>
                <a:ext uri="{FF2B5EF4-FFF2-40B4-BE49-F238E27FC236}">
                  <a16:creationId xmlns:a16="http://schemas.microsoft.com/office/drawing/2014/main" id="{941BB0B3-FC21-BA46-935D-29F989070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1728"/>
              <a:ext cx="1487" cy="172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600" b="1">
                  <a:solidFill>
                    <a:schemeClr val="tx2"/>
                  </a:solidFill>
                </a:rPr>
                <a:t>Nodes, or “Junctions”</a:t>
              </a:r>
            </a:p>
          </p:txBody>
        </p:sp>
        <p:sp>
          <p:nvSpPr>
            <p:cNvPr id="7185" name="Line 15">
              <a:extLst>
                <a:ext uri="{FF2B5EF4-FFF2-40B4-BE49-F238E27FC236}">
                  <a16:creationId xmlns:a16="http://schemas.microsoft.com/office/drawing/2014/main" id="{AEE5395D-803F-0944-B926-EEEE656B5A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84" y="1872"/>
              <a:ext cx="384" cy="43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tIns="0" bIns="0">
              <a:spAutoFit/>
            </a:bodyPr>
            <a:lstStyle/>
            <a:p>
              <a:endParaRPr lang="fr-FR"/>
            </a:p>
          </p:txBody>
        </p:sp>
      </p:grpSp>
      <p:grpSp>
        <p:nvGrpSpPr>
          <p:cNvPr id="5" name="Group 16">
            <a:extLst>
              <a:ext uri="{FF2B5EF4-FFF2-40B4-BE49-F238E27FC236}">
                <a16:creationId xmlns:a16="http://schemas.microsoft.com/office/drawing/2014/main" id="{312D2DAA-AAD7-2D4A-BC11-F328A204A098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3886200"/>
            <a:ext cx="1143000" cy="1905000"/>
            <a:chOff x="4224" y="2448"/>
            <a:chExt cx="720" cy="1200"/>
          </a:xfrm>
        </p:grpSpPr>
        <p:sp>
          <p:nvSpPr>
            <p:cNvPr id="7182" name="Text Box 17">
              <a:extLst>
                <a:ext uri="{FF2B5EF4-FFF2-40B4-BE49-F238E27FC236}">
                  <a16:creationId xmlns:a16="http://schemas.microsoft.com/office/drawing/2014/main" id="{9F989210-971F-2B44-B5D0-2C52C8878D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448"/>
              <a:ext cx="720" cy="172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600" b="1">
                  <a:solidFill>
                    <a:schemeClr val="tx2"/>
                  </a:solidFill>
                </a:rPr>
                <a:t>Source</a:t>
              </a:r>
            </a:p>
          </p:txBody>
        </p:sp>
        <p:sp>
          <p:nvSpPr>
            <p:cNvPr id="7183" name="Line 18">
              <a:extLst>
                <a:ext uri="{FF2B5EF4-FFF2-40B4-BE49-F238E27FC236}">
                  <a16:creationId xmlns:a16="http://schemas.microsoft.com/office/drawing/2014/main" id="{E7A3DCFE-14B4-E34E-BDCE-0ED296EC5E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2640"/>
              <a:ext cx="48" cy="100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tIns="0" bIns="0">
              <a:spAutoFit/>
            </a:bodyPr>
            <a:lstStyle/>
            <a:p>
              <a:endParaRPr lang="fr-FR"/>
            </a:p>
          </p:txBody>
        </p:sp>
      </p:grpSp>
      <p:grpSp>
        <p:nvGrpSpPr>
          <p:cNvPr id="6" name="Group 19">
            <a:extLst>
              <a:ext uri="{FF2B5EF4-FFF2-40B4-BE49-F238E27FC236}">
                <a16:creationId xmlns:a16="http://schemas.microsoft.com/office/drawing/2014/main" id="{E0F8AE09-2092-354F-8115-B1010BA62A3A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505200"/>
            <a:ext cx="4876800" cy="2835275"/>
            <a:chOff x="240" y="2208"/>
            <a:chExt cx="3072" cy="1786"/>
          </a:xfrm>
        </p:grpSpPr>
        <p:sp>
          <p:nvSpPr>
            <p:cNvPr id="7179" name="Text Box 20">
              <a:extLst>
                <a:ext uri="{FF2B5EF4-FFF2-40B4-BE49-F238E27FC236}">
                  <a16:creationId xmlns:a16="http://schemas.microsoft.com/office/drawing/2014/main" id="{4338FC55-52DD-884B-B85F-E8954F4CB1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3360"/>
              <a:ext cx="1728" cy="634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600" b="1">
                  <a:solidFill>
                    <a:schemeClr val="tx2"/>
                  </a:solidFill>
                </a:rPr>
                <a:t>The goal of such an analysis is to compute the load voltage and current, as well as the radiated EM fields</a:t>
              </a:r>
            </a:p>
          </p:txBody>
        </p:sp>
        <p:sp>
          <p:nvSpPr>
            <p:cNvPr id="7180" name="Oval 21">
              <a:extLst>
                <a:ext uri="{FF2B5EF4-FFF2-40B4-BE49-F238E27FC236}">
                  <a16:creationId xmlns:a16="http://schemas.microsoft.com/office/drawing/2014/main" id="{37A1DCE3-7CE5-C145-936D-4B799E4D1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448"/>
              <a:ext cx="864" cy="48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181" name="Oval 22">
              <a:extLst>
                <a:ext uri="{FF2B5EF4-FFF2-40B4-BE49-F238E27FC236}">
                  <a16:creationId xmlns:a16="http://schemas.microsoft.com/office/drawing/2014/main" id="{C9C61560-A92B-294C-BEB3-5D291377A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208"/>
              <a:ext cx="384" cy="28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8" name="Title 7">
            <a:extLst>
              <a:ext uri="{FF2B5EF4-FFF2-40B4-BE49-F238E27FC236}">
                <a16:creationId xmlns:a16="http://schemas.microsoft.com/office/drawing/2014/main" id="{390A2D59-55BA-126F-B8AA-803B267D1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51C78C0-0DA6-0B7D-CECF-E63C1E979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Transmission Line Networks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2550" grpId="0" build="p" bldLvl="2"/>
      <p:bldP spid="1132552" grpId="0"/>
      <p:bldP spid="113255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763" name="Rectangle 3">
            <a:extLst>
              <a:ext uri="{FF2B5EF4-FFF2-40B4-BE49-F238E27FC236}">
                <a16:creationId xmlns:a16="http://schemas.microsoft.com/office/drawing/2014/main" id="{78410B82-744C-C1DC-5AAF-6D676DBED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kumimoji="0" lang="en-US" altLang="en-CH" sz="2400" dirty="0"/>
              <a:t>Consider a shielded building with an entering power line</a:t>
            </a:r>
          </a:p>
          <a:p>
            <a:pPr lvl="1" eaLnBrk="1" hangingPunct="1"/>
            <a:r>
              <a:rPr kumimoji="0" lang="en-US" altLang="en-CH" sz="1800" dirty="0"/>
              <a:t>The line passes through a</a:t>
            </a:r>
            <a:br>
              <a:rPr kumimoji="0" lang="en-US" altLang="en-CH" sz="1800" dirty="0"/>
            </a:br>
            <a:r>
              <a:rPr kumimoji="0" lang="en-US" altLang="en-CH" sz="1800" dirty="0"/>
              <a:t> </a:t>
            </a:r>
            <a:r>
              <a:rPr kumimoji="0" lang="en-US" altLang="en-CH" sz="1800" dirty="0" err="1"/>
              <a:t>weatherhead</a:t>
            </a:r>
            <a:r>
              <a:rPr kumimoji="0" lang="en-US" altLang="en-CH" sz="1800" dirty="0"/>
              <a:t> connection</a:t>
            </a:r>
            <a:br>
              <a:rPr kumimoji="0" lang="en-US" altLang="en-CH" sz="1800" dirty="0"/>
            </a:br>
            <a:r>
              <a:rPr kumimoji="0" lang="en-US" altLang="en-CH" sz="1800" dirty="0"/>
              <a:t>and enters into the building.</a:t>
            </a:r>
          </a:p>
          <a:p>
            <a:pPr lvl="1" eaLnBrk="1" hangingPunct="1"/>
            <a:r>
              <a:rPr kumimoji="0" lang="en-US" altLang="en-CH" sz="1800" dirty="0"/>
              <a:t>The cable fans out into</a:t>
            </a:r>
            <a:br>
              <a:rPr kumimoji="0" lang="en-US" altLang="en-CH" sz="1800" dirty="0"/>
            </a:br>
            <a:r>
              <a:rPr kumimoji="0" lang="en-US" altLang="en-CH" sz="1800" dirty="0"/>
              <a:t>several different internal lines</a:t>
            </a:r>
          </a:p>
          <a:p>
            <a:pPr eaLnBrk="1" hangingPunct="1"/>
            <a:r>
              <a:rPr kumimoji="0" lang="en-US" altLang="en-CH" sz="2400" dirty="0"/>
              <a:t>This power line forms a</a:t>
            </a:r>
            <a:br>
              <a:rPr kumimoji="0" lang="en-US" altLang="en-CH" sz="2400" dirty="0"/>
            </a:br>
            <a:r>
              <a:rPr kumimoji="0" lang="en-US" altLang="en-CH" sz="2400" dirty="0"/>
              <a:t>network that is capable of</a:t>
            </a:r>
            <a:br>
              <a:rPr kumimoji="0" lang="en-US" altLang="en-CH" sz="2400" dirty="0"/>
            </a:br>
            <a:r>
              <a:rPr kumimoji="0" lang="en-US" altLang="en-CH" sz="2400" dirty="0"/>
              <a:t>transmitting external EM</a:t>
            </a:r>
            <a:br>
              <a:rPr kumimoji="0" lang="en-US" altLang="en-CH" sz="2400" dirty="0"/>
            </a:br>
            <a:r>
              <a:rPr kumimoji="0" lang="en-US" altLang="en-CH" sz="2400" dirty="0"/>
              <a:t>noise into the building</a:t>
            </a:r>
          </a:p>
          <a:p>
            <a:pPr eaLnBrk="1" hangingPunct="1"/>
            <a:r>
              <a:rPr kumimoji="0" lang="en-US" altLang="en-CH" sz="2400" dirty="0"/>
              <a:t>An analysis of the EM</a:t>
            </a:r>
            <a:br>
              <a:rPr kumimoji="0" lang="en-US" altLang="en-CH" sz="2400" dirty="0"/>
            </a:br>
            <a:r>
              <a:rPr kumimoji="0" lang="en-US" altLang="en-CH" sz="2400" dirty="0"/>
              <a:t>propagation is desired</a:t>
            </a:r>
          </a:p>
        </p:txBody>
      </p:sp>
      <p:graphicFrame>
        <p:nvGraphicFramePr>
          <p:cNvPr id="1397764" name="Object 4">
            <a:extLst>
              <a:ext uri="{FF2B5EF4-FFF2-40B4-BE49-F238E27FC236}">
                <a16:creationId xmlns:a16="http://schemas.microsoft.com/office/drawing/2014/main" id="{B0215ADD-8417-D4D5-C55E-3E6CFBC163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2133600"/>
          <a:ext cx="38862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9354800" imgH="16611600" progId="Word.Document.8">
                  <p:embed/>
                </p:oleObj>
              </mc:Choice>
              <mc:Fallback>
                <p:oleObj name="Document" r:id="rId3" imgW="19354800" imgH="16611600" progId="Word.Document.8">
                  <p:embed/>
                  <p:pic>
                    <p:nvPicPr>
                      <p:cNvPr id="1397764" name="Object 4">
                        <a:extLst>
                          <a:ext uri="{FF2B5EF4-FFF2-40B4-BE49-F238E27FC236}">
                            <a16:creationId xmlns:a16="http://schemas.microsoft.com/office/drawing/2014/main" id="{B0215ADD-8417-D4D5-C55E-3E6CFBC163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2031" t="-2365" r="-1566" b="-4039"/>
                      <a:stretch>
                        <a:fillRect/>
                      </a:stretch>
                    </p:blipFill>
                    <p:spPr bwMode="auto">
                      <a:xfrm>
                        <a:off x="4724400" y="2133600"/>
                        <a:ext cx="3886200" cy="3429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14CCD3B-E1FB-488D-58AB-697D27A60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Example of a more Complicated TL Network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7763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>
            <a:extLst>
              <a:ext uri="{FF2B5EF4-FFF2-40B4-BE49-F238E27FC236}">
                <a16:creationId xmlns:a16="http://schemas.microsoft.com/office/drawing/2014/main" id="{2A265D6B-B079-6632-4D6E-ABDFC1EAFF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kumimoji="0" lang="en-US" altLang="en-CH" sz="2400" dirty="0"/>
              <a:t>For calculating the propagation and penetration of energy along the network, the following model can be considered</a:t>
            </a:r>
          </a:p>
        </p:txBody>
      </p:sp>
      <p:graphicFrame>
        <p:nvGraphicFramePr>
          <p:cNvPr id="1399811" name="Object 3">
            <a:extLst>
              <a:ext uri="{FF2B5EF4-FFF2-40B4-BE49-F238E27FC236}">
                <a16:creationId xmlns:a16="http://schemas.microsoft.com/office/drawing/2014/main" id="{58799AA7-C2D2-3073-C7DD-EB6CB253A9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971800"/>
          <a:ext cx="5715000" cy="296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43700700" imgH="22669500" progId="Word.Document.8">
                  <p:embed/>
                </p:oleObj>
              </mc:Choice>
              <mc:Fallback>
                <p:oleObj name="Document" r:id="rId3" imgW="43700700" imgH="22669500" progId="Word.Document.8">
                  <p:embed/>
                  <p:pic>
                    <p:nvPicPr>
                      <p:cNvPr id="1399811" name="Object 3">
                        <a:extLst>
                          <a:ext uri="{FF2B5EF4-FFF2-40B4-BE49-F238E27FC236}">
                            <a16:creationId xmlns:a16="http://schemas.microsoft.com/office/drawing/2014/main" id="{58799AA7-C2D2-3073-C7DD-EB6CB253A9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71800"/>
                        <a:ext cx="5715000" cy="29638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853EBA1F-68ED-93DB-8879-7720D6B16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Example of a more Complicated TL Network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7" name="Object 2">
            <a:extLst>
              <a:ext uri="{FF2B5EF4-FFF2-40B4-BE49-F238E27FC236}">
                <a16:creationId xmlns:a16="http://schemas.microsoft.com/office/drawing/2014/main" id="{A6626B29-6A19-6B6E-2D13-24927851C3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1828800"/>
          <a:ext cx="6815138" cy="439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41757600" imgH="26682700" progId="Word.Document.8">
                  <p:embed/>
                </p:oleObj>
              </mc:Choice>
              <mc:Fallback>
                <p:oleObj name="Document" r:id="rId3" imgW="41757600" imgH="26682700" progId="Word.Document.8">
                  <p:embed/>
                  <p:pic>
                    <p:nvPicPr>
                      <p:cNvPr id="9217" name="Object 2">
                        <a:extLst>
                          <a:ext uri="{FF2B5EF4-FFF2-40B4-BE49-F238E27FC236}">
                            <a16:creationId xmlns:a16="http://schemas.microsoft.com/office/drawing/2014/main" id="{A6626B29-6A19-6B6E-2D13-24927851C3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880"/>
                      <a:stretch>
                        <a:fillRect/>
                      </a:stretch>
                    </p:blipFill>
                    <p:spPr bwMode="auto">
                      <a:xfrm>
                        <a:off x="1295400" y="1828800"/>
                        <a:ext cx="6815138" cy="4394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4">
            <a:extLst>
              <a:ext uri="{FF2B5EF4-FFF2-40B4-BE49-F238E27FC236}">
                <a16:creationId xmlns:a16="http://schemas.microsoft.com/office/drawing/2014/main" id="{13E4C7B7-158A-CD74-450C-6DB1C4C224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066800"/>
            <a:ext cx="7413625" cy="3978275"/>
          </a:xfrm>
        </p:spPr>
        <p:txBody>
          <a:bodyPr/>
          <a:lstStyle/>
          <a:p>
            <a:pPr eaLnBrk="1" hangingPunct="1"/>
            <a:r>
              <a:rPr kumimoji="0" lang="en-US" altLang="en-CH" sz="2000"/>
              <a:t>The interconnection of transmission lines developed in the system model can be represented as a distributed circuit model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135A726-CF4E-CC2D-9E16-90CF7D0DC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A TL Circuit Model is Formed</a:t>
            </a:r>
          </a:p>
        </p:txBody>
      </p:sp>
    </p:spTree>
  </p:cSld>
  <p:clrMapOvr>
    <a:masterClrMapping/>
  </p:clrMapOvr>
  <p:transition spd="med"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3">
            <a:extLst>
              <a:ext uri="{FF2B5EF4-FFF2-40B4-BE49-F238E27FC236}">
                <a16:creationId xmlns:a16="http://schemas.microsoft.com/office/drawing/2014/main" id="{E9E9010E-2627-23C7-607E-35179B8F98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1066800"/>
          <a:ext cx="38862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43700700" imgH="22669500" progId="Word.Document.8">
                  <p:embed/>
                </p:oleObj>
              </mc:Choice>
              <mc:Fallback>
                <p:oleObj name="Document" r:id="rId3" imgW="43700700" imgH="22669500" progId="Word.Document.8">
                  <p:embed/>
                  <p:pic>
                    <p:nvPicPr>
                      <p:cNvPr id="11266" name="Object 3">
                        <a:extLst>
                          <a:ext uri="{FF2B5EF4-FFF2-40B4-BE49-F238E27FC236}">
                            <a16:creationId xmlns:a16="http://schemas.microsoft.com/office/drawing/2014/main" id="{E9E9010E-2627-23C7-607E-35179B8F98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66800"/>
                        <a:ext cx="3886200" cy="2016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4">
            <a:extLst>
              <a:ext uri="{FF2B5EF4-FFF2-40B4-BE49-F238E27FC236}">
                <a16:creationId xmlns:a16="http://schemas.microsoft.com/office/drawing/2014/main" id="{66FB5425-9527-30C2-A008-97683B525B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3048000"/>
          <a:ext cx="4833938" cy="311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41757600" imgH="26682700" progId="Word.Document.8">
                  <p:embed/>
                </p:oleObj>
              </mc:Choice>
              <mc:Fallback>
                <p:oleObj name="Document" r:id="rId5" imgW="41757600" imgH="26682700" progId="Word.Document.8">
                  <p:embed/>
                  <p:pic>
                    <p:nvPicPr>
                      <p:cNvPr id="11267" name="Object 4">
                        <a:extLst>
                          <a:ext uri="{FF2B5EF4-FFF2-40B4-BE49-F238E27FC236}">
                            <a16:creationId xmlns:a16="http://schemas.microsoft.com/office/drawing/2014/main" id="{66FB5425-9527-30C2-A008-97683B525B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880"/>
                      <a:stretch>
                        <a:fillRect/>
                      </a:stretch>
                    </p:blipFill>
                    <p:spPr bwMode="auto">
                      <a:xfrm>
                        <a:off x="3810000" y="3048000"/>
                        <a:ext cx="4833938" cy="3117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3915" name="Text Box 11">
            <a:extLst>
              <a:ext uri="{FF2B5EF4-FFF2-40B4-BE49-F238E27FC236}">
                <a16:creationId xmlns:a16="http://schemas.microsoft.com/office/drawing/2014/main" id="{742390D1-C77A-81D1-1EBC-CD3299BEB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514600"/>
            <a:ext cx="2286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en-US" sz="1600" b="1">
              <a:solidFill>
                <a:schemeClr val="tx2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18993C-C4B6-FB50-E9BA-24B9BC100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TL Network Details</a:t>
            </a:r>
          </a:p>
        </p:txBody>
      </p:sp>
    </p:spTree>
  </p:cSld>
  <p:clrMapOvr>
    <a:masterClrMapping/>
  </p:clrMapOvr>
  <p:transition spd="med"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3">
            <a:extLst>
              <a:ext uri="{FF2B5EF4-FFF2-40B4-BE49-F238E27FC236}">
                <a16:creationId xmlns:a16="http://schemas.microsoft.com/office/drawing/2014/main" id="{EF04CD21-F350-1F1D-97F6-15CDF2A5DF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1066800"/>
          <a:ext cx="38862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43700700" imgH="22669500" progId="Word.Document.8">
                  <p:embed/>
                </p:oleObj>
              </mc:Choice>
              <mc:Fallback>
                <p:oleObj name="Document" r:id="rId3" imgW="43700700" imgH="22669500" progId="Word.Document.8">
                  <p:embed/>
                  <p:pic>
                    <p:nvPicPr>
                      <p:cNvPr id="13314" name="Object 3">
                        <a:extLst>
                          <a:ext uri="{FF2B5EF4-FFF2-40B4-BE49-F238E27FC236}">
                            <a16:creationId xmlns:a16="http://schemas.microsoft.com/office/drawing/2014/main" id="{EF04CD21-F350-1F1D-97F6-15CDF2A5DF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66800"/>
                        <a:ext cx="3886200" cy="2016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4">
            <a:extLst>
              <a:ext uri="{FF2B5EF4-FFF2-40B4-BE49-F238E27FC236}">
                <a16:creationId xmlns:a16="http://schemas.microsoft.com/office/drawing/2014/main" id="{595CEF30-2E07-B265-83D5-F4A8CFF9CD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3048000"/>
          <a:ext cx="4833938" cy="311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41757600" imgH="26682700" progId="Word.Document.8">
                  <p:embed/>
                </p:oleObj>
              </mc:Choice>
              <mc:Fallback>
                <p:oleObj name="Document" r:id="rId5" imgW="41757600" imgH="26682700" progId="Word.Document.8">
                  <p:embed/>
                  <p:pic>
                    <p:nvPicPr>
                      <p:cNvPr id="13315" name="Object 4">
                        <a:extLst>
                          <a:ext uri="{FF2B5EF4-FFF2-40B4-BE49-F238E27FC236}">
                            <a16:creationId xmlns:a16="http://schemas.microsoft.com/office/drawing/2014/main" id="{595CEF30-2E07-B265-83D5-F4A8CFF9CD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880"/>
                      <a:stretch>
                        <a:fillRect/>
                      </a:stretch>
                    </p:blipFill>
                    <p:spPr bwMode="auto">
                      <a:xfrm>
                        <a:off x="3810000" y="3048000"/>
                        <a:ext cx="4833938" cy="3117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2107" name="Text Box 11">
            <a:extLst>
              <a:ext uri="{FF2B5EF4-FFF2-40B4-BE49-F238E27FC236}">
                <a16:creationId xmlns:a16="http://schemas.microsoft.com/office/drawing/2014/main" id="{3C2C8728-C492-013A-1CD2-2B8D7C28A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514600"/>
            <a:ext cx="2286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en-US" sz="1600" b="1">
              <a:solidFill>
                <a:schemeClr val="tx2"/>
              </a:solidFill>
              <a:latin typeface="Times New Roman" charset="0"/>
              <a:ea typeface="ＭＳ Ｐゴシック" charset="0"/>
            </a:endParaRPr>
          </a:p>
        </p:txBody>
      </p:sp>
      <p:grpSp>
        <p:nvGrpSpPr>
          <p:cNvPr id="1412119" name="Group 23">
            <a:extLst>
              <a:ext uri="{FF2B5EF4-FFF2-40B4-BE49-F238E27FC236}">
                <a16:creationId xmlns:a16="http://schemas.microsoft.com/office/drawing/2014/main" id="{E46F647A-282C-F50B-CADD-B59F5930DEE0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676400"/>
            <a:ext cx="4114800" cy="4648200"/>
            <a:chOff x="432" y="1056"/>
            <a:chExt cx="2592" cy="2928"/>
          </a:xfrm>
        </p:grpSpPr>
        <p:sp>
          <p:nvSpPr>
            <p:cNvPr id="1412120" name="Text Box 24">
              <a:extLst>
                <a:ext uri="{FF2B5EF4-FFF2-40B4-BE49-F238E27FC236}">
                  <a16:creationId xmlns:a16="http://schemas.microsoft.com/office/drawing/2014/main" id="{C84EAD72-DDF0-F8C0-19E0-C06C178896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2736"/>
              <a:ext cx="1200" cy="326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tx2"/>
                  </a:solidFill>
                  <a:latin typeface="Times New Roman" charset="0"/>
                  <a:ea typeface="ＭＳ Ｐゴシック" charset="0"/>
                </a:rPr>
                <a:t>EMI source and line impedance</a:t>
              </a:r>
            </a:p>
          </p:txBody>
        </p:sp>
        <p:sp>
          <p:nvSpPr>
            <p:cNvPr id="1412121" name="Oval 25">
              <a:extLst>
                <a:ext uri="{FF2B5EF4-FFF2-40B4-BE49-F238E27FC236}">
                  <a16:creationId xmlns:a16="http://schemas.microsoft.com/office/drawing/2014/main" id="{A3449995-CEFF-1F0C-BCFA-F82517D49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056"/>
              <a:ext cx="528" cy="33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2122" name="Oval 26">
              <a:extLst>
                <a:ext uri="{FF2B5EF4-FFF2-40B4-BE49-F238E27FC236}">
                  <a16:creationId xmlns:a16="http://schemas.microsoft.com/office/drawing/2014/main" id="{798FA023-F723-1BA4-D8D2-61126E06F2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072"/>
              <a:ext cx="720" cy="91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2123" name="Line 27">
              <a:extLst>
                <a:ext uri="{FF2B5EF4-FFF2-40B4-BE49-F238E27FC236}">
                  <a16:creationId xmlns:a16="http://schemas.microsoft.com/office/drawing/2014/main" id="{715C2D5B-4BBC-776E-EB65-784EBBAE9C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832"/>
              <a:ext cx="720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2124" name="Line 28">
              <a:extLst>
                <a:ext uri="{FF2B5EF4-FFF2-40B4-BE49-F238E27FC236}">
                  <a16:creationId xmlns:a16="http://schemas.microsoft.com/office/drawing/2014/main" id="{6FAD2E6B-7C5A-B64C-1CB5-5963F4752F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72" y="1392"/>
              <a:ext cx="384" cy="13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DD214ADD-CAE7-9EEE-4220-5F02DDFA7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TL Network Details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3">
            <a:extLst>
              <a:ext uri="{FF2B5EF4-FFF2-40B4-BE49-F238E27FC236}">
                <a16:creationId xmlns:a16="http://schemas.microsoft.com/office/drawing/2014/main" id="{6AED8E82-8F82-58CF-7598-E1624203A3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187738"/>
              </p:ext>
            </p:extLst>
          </p:nvPr>
        </p:nvGraphicFramePr>
        <p:xfrm>
          <a:off x="762000" y="1301750"/>
          <a:ext cx="38862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43700700" imgH="22669500" progId="Word.Document.8">
                  <p:embed/>
                </p:oleObj>
              </mc:Choice>
              <mc:Fallback>
                <p:oleObj name="Document" r:id="rId3" imgW="43700700" imgH="22669500" progId="Word.Document.8">
                  <p:embed/>
                  <p:pic>
                    <p:nvPicPr>
                      <p:cNvPr id="15362" name="Object 3">
                        <a:extLst>
                          <a:ext uri="{FF2B5EF4-FFF2-40B4-BE49-F238E27FC236}">
                            <a16:creationId xmlns:a16="http://schemas.microsoft.com/office/drawing/2014/main" id="{6AED8E82-8F82-58CF-7598-E1624203A3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01750"/>
                        <a:ext cx="3886200" cy="2016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4">
            <a:extLst>
              <a:ext uri="{FF2B5EF4-FFF2-40B4-BE49-F238E27FC236}">
                <a16:creationId xmlns:a16="http://schemas.microsoft.com/office/drawing/2014/main" id="{8FCD2BF8-4000-6218-64AA-B3ED307A3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168284"/>
              </p:ext>
            </p:extLst>
          </p:nvPr>
        </p:nvGraphicFramePr>
        <p:xfrm>
          <a:off x="3810000" y="3282950"/>
          <a:ext cx="4833938" cy="311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41757600" imgH="26682700" progId="Word.Document.8">
                  <p:embed/>
                </p:oleObj>
              </mc:Choice>
              <mc:Fallback>
                <p:oleObj name="Document" r:id="rId5" imgW="41757600" imgH="26682700" progId="Word.Document.8">
                  <p:embed/>
                  <p:pic>
                    <p:nvPicPr>
                      <p:cNvPr id="15363" name="Object 4">
                        <a:extLst>
                          <a:ext uri="{FF2B5EF4-FFF2-40B4-BE49-F238E27FC236}">
                            <a16:creationId xmlns:a16="http://schemas.microsoft.com/office/drawing/2014/main" id="{8FCD2BF8-4000-6218-64AA-B3ED307A3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880"/>
                      <a:stretch>
                        <a:fillRect/>
                      </a:stretch>
                    </p:blipFill>
                    <p:spPr bwMode="auto">
                      <a:xfrm>
                        <a:off x="3810000" y="3282950"/>
                        <a:ext cx="4833938" cy="3117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10053" name="Group 5">
            <a:extLst>
              <a:ext uri="{FF2B5EF4-FFF2-40B4-BE49-F238E27FC236}">
                <a16:creationId xmlns:a16="http://schemas.microsoft.com/office/drawing/2014/main" id="{15672B54-48ED-EACB-3A74-A72594EF1B05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1989138"/>
            <a:ext cx="4953000" cy="4341812"/>
            <a:chOff x="720" y="1105"/>
            <a:chExt cx="3120" cy="2735"/>
          </a:xfrm>
        </p:grpSpPr>
        <p:sp>
          <p:nvSpPr>
            <p:cNvPr id="1410054" name="Text Box 6">
              <a:extLst>
                <a:ext uri="{FF2B5EF4-FFF2-40B4-BE49-F238E27FC236}">
                  <a16:creationId xmlns:a16="http://schemas.microsoft.com/office/drawing/2014/main" id="{F0183028-DDB4-25C8-6182-6D18F287EC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2928"/>
              <a:ext cx="1248" cy="172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tx2"/>
                  </a:solidFill>
                  <a:latin typeface="Times New Roman" charset="0"/>
                  <a:ea typeface="ＭＳ Ｐゴシック" charset="0"/>
                </a:rPr>
                <a:t>External power line</a:t>
              </a:r>
            </a:p>
          </p:txBody>
        </p:sp>
        <p:sp>
          <p:nvSpPr>
            <p:cNvPr id="1410055" name="Oval 7">
              <a:extLst>
                <a:ext uri="{FF2B5EF4-FFF2-40B4-BE49-F238E27FC236}">
                  <a16:creationId xmlns:a16="http://schemas.microsoft.com/office/drawing/2014/main" id="{B5532D65-C763-FD44-1872-BC7F972D6D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168"/>
              <a:ext cx="960" cy="67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0056" name="Oval 8">
              <a:extLst>
                <a:ext uri="{FF2B5EF4-FFF2-40B4-BE49-F238E27FC236}">
                  <a16:creationId xmlns:a16="http://schemas.microsoft.com/office/drawing/2014/main" id="{490A2187-A8EC-35BF-6436-2CA0D5CB9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105"/>
              <a:ext cx="720" cy="81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0057" name="Line 9">
              <a:extLst>
                <a:ext uri="{FF2B5EF4-FFF2-40B4-BE49-F238E27FC236}">
                  <a16:creationId xmlns:a16="http://schemas.microsoft.com/office/drawing/2014/main" id="{460A90DA-5EAA-8EE7-C484-D3678B54BB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344" y="1872"/>
              <a:ext cx="144" cy="105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0058" name="Line 10">
              <a:extLst>
                <a:ext uri="{FF2B5EF4-FFF2-40B4-BE49-F238E27FC236}">
                  <a16:creationId xmlns:a16="http://schemas.microsoft.com/office/drawing/2014/main" id="{CCF7B603-7EF1-75D9-C48B-31F1852A21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024"/>
              <a:ext cx="1056" cy="2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sp>
        <p:nvSpPr>
          <p:cNvPr id="1410059" name="Text Box 11">
            <a:extLst>
              <a:ext uri="{FF2B5EF4-FFF2-40B4-BE49-F238E27FC236}">
                <a16:creationId xmlns:a16="http://schemas.microsoft.com/office/drawing/2014/main" id="{9CC94E22-3A1D-15A7-444C-3567DF053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749550"/>
            <a:ext cx="2286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en-US" sz="1600" b="1">
              <a:solidFill>
                <a:schemeClr val="tx2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ECFB70-2648-2F56-0DE8-9CCC71E8E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TL Network Details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3">
            <a:extLst>
              <a:ext uri="{FF2B5EF4-FFF2-40B4-BE49-F238E27FC236}">
                <a16:creationId xmlns:a16="http://schemas.microsoft.com/office/drawing/2014/main" id="{6DF7AC19-B93F-226D-D2D6-CAC5B35008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659930"/>
              </p:ext>
            </p:extLst>
          </p:nvPr>
        </p:nvGraphicFramePr>
        <p:xfrm>
          <a:off x="762000" y="1301750"/>
          <a:ext cx="38862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43700700" imgH="22669500" progId="Word.Document.8">
                  <p:embed/>
                </p:oleObj>
              </mc:Choice>
              <mc:Fallback>
                <p:oleObj name="Document" r:id="rId3" imgW="43700700" imgH="22669500" progId="Word.Document.8">
                  <p:embed/>
                  <p:pic>
                    <p:nvPicPr>
                      <p:cNvPr id="17410" name="Object 3">
                        <a:extLst>
                          <a:ext uri="{FF2B5EF4-FFF2-40B4-BE49-F238E27FC236}">
                            <a16:creationId xmlns:a16="http://schemas.microsoft.com/office/drawing/2014/main" id="{6DF7AC19-B93F-226D-D2D6-CAC5B35008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01750"/>
                        <a:ext cx="3886200" cy="2016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4">
            <a:extLst>
              <a:ext uri="{FF2B5EF4-FFF2-40B4-BE49-F238E27FC236}">
                <a16:creationId xmlns:a16="http://schemas.microsoft.com/office/drawing/2014/main" id="{8FA96BC7-B509-27F8-9F86-BF6D7E2B41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552374"/>
              </p:ext>
            </p:extLst>
          </p:nvPr>
        </p:nvGraphicFramePr>
        <p:xfrm>
          <a:off x="3810000" y="3282950"/>
          <a:ext cx="4833938" cy="311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41757600" imgH="26682700" progId="Word.Document.8">
                  <p:embed/>
                </p:oleObj>
              </mc:Choice>
              <mc:Fallback>
                <p:oleObj name="Document" r:id="rId5" imgW="41757600" imgH="26682700" progId="Word.Document.8">
                  <p:embed/>
                  <p:pic>
                    <p:nvPicPr>
                      <p:cNvPr id="17411" name="Object 4">
                        <a:extLst>
                          <a:ext uri="{FF2B5EF4-FFF2-40B4-BE49-F238E27FC236}">
                            <a16:creationId xmlns:a16="http://schemas.microsoft.com/office/drawing/2014/main" id="{8FA96BC7-B509-27F8-9F86-BF6D7E2B41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880"/>
                      <a:stretch>
                        <a:fillRect/>
                      </a:stretch>
                    </p:blipFill>
                    <p:spPr bwMode="auto">
                      <a:xfrm>
                        <a:off x="3810000" y="3282950"/>
                        <a:ext cx="4833938" cy="3117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4155" name="Text Box 11">
            <a:extLst>
              <a:ext uri="{FF2B5EF4-FFF2-40B4-BE49-F238E27FC236}">
                <a16:creationId xmlns:a16="http://schemas.microsoft.com/office/drawing/2014/main" id="{0C66941E-AC8C-AAF1-8986-9DE89B361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749550"/>
            <a:ext cx="2286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en-US" sz="1600" b="1">
              <a:solidFill>
                <a:schemeClr val="tx2"/>
              </a:solidFill>
              <a:latin typeface="Times New Roman" charset="0"/>
              <a:ea typeface="ＭＳ Ｐゴシック" charset="0"/>
            </a:endParaRPr>
          </a:p>
        </p:txBody>
      </p:sp>
      <p:grpSp>
        <p:nvGrpSpPr>
          <p:cNvPr id="1414156" name="Group 12">
            <a:extLst>
              <a:ext uri="{FF2B5EF4-FFF2-40B4-BE49-F238E27FC236}">
                <a16:creationId xmlns:a16="http://schemas.microsoft.com/office/drawing/2014/main" id="{BEE824EA-2441-1BD2-D55C-D41A86B2602F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520950"/>
            <a:ext cx="6553200" cy="3733800"/>
            <a:chOff x="864" y="1440"/>
            <a:chExt cx="4128" cy="2352"/>
          </a:xfrm>
        </p:grpSpPr>
        <p:sp>
          <p:nvSpPr>
            <p:cNvPr id="1414157" name="Text Box 13">
              <a:extLst>
                <a:ext uri="{FF2B5EF4-FFF2-40B4-BE49-F238E27FC236}">
                  <a16:creationId xmlns:a16="http://schemas.microsoft.com/office/drawing/2014/main" id="{2D42001E-E441-611E-219A-2E6910C830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2400"/>
              <a:ext cx="1200" cy="326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tx2"/>
                  </a:solidFill>
                  <a:latin typeface="Times New Roman" charset="0"/>
                  <a:ea typeface="ＭＳ Ｐゴシック" charset="0"/>
                </a:rPr>
                <a:t>External portion of conduit</a:t>
              </a:r>
            </a:p>
          </p:txBody>
        </p:sp>
        <p:sp>
          <p:nvSpPr>
            <p:cNvPr id="1414158" name="Oval 14">
              <a:extLst>
                <a:ext uri="{FF2B5EF4-FFF2-40B4-BE49-F238E27FC236}">
                  <a16:creationId xmlns:a16="http://schemas.microsoft.com/office/drawing/2014/main" id="{10608D09-8125-86E5-FA87-ED6900BDF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3216"/>
              <a:ext cx="1104" cy="57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4159" name="Line 15">
              <a:extLst>
                <a:ext uri="{FF2B5EF4-FFF2-40B4-BE49-F238E27FC236}">
                  <a16:creationId xmlns:a16="http://schemas.microsoft.com/office/drawing/2014/main" id="{293D63AE-60D4-917E-94EF-641CEF6378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544"/>
              <a:ext cx="2112" cy="72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4160" name="Line 16">
              <a:extLst>
                <a:ext uri="{FF2B5EF4-FFF2-40B4-BE49-F238E27FC236}">
                  <a16:creationId xmlns:a16="http://schemas.microsoft.com/office/drawing/2014/main" id="{C7FAD643-A857-2D18-59A4-046D12966F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4" y="1440"/>
              <a:ext cx="384" cy="96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4528AFC9-8A88-AF62-B263-38AE61D47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CBA54E-68C8-1D5A-28F8-B79B1B8CA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TL Network Details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3">
            <a:extLst>
              <a:ext uri="{FF2B5EF4-FFF2-40B4-BE49-F238E27FC236}">
                <a16:creationId xmlns:a16="http://schemas.microsoft.com/office/drawing/2014/main" id="{4B73BA9C-1163-F495-E121-9C05EB5BAA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912925"/>
              </p:ext>
            </p:extLst>
          </p:nvPr>
        </p:nvGraphicFramePr>
        <p:xfrm>
          <a:off x="762000" y="1301750"/>
          <a:ext cx="38862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43700700" imgH="22669500" progId="Word.Document.8">
                  <p:embed/>
                </p:oleObj>
              </mc:Choice>
              <mc:Fallback>
                <p:oleObj name="Document" r:id="rId3" imgW="43700700" imgH="22669500" progId="Word.Document.8">
                  <p:embed/>
                  <p:pic>
                    <p:nvPicPr>
                      <p:cNvPr id="19458" name="Object 3">
                        <a:extLst>
                          <a:ext uri="{FF2B5EF4-FFF2-40B4-BE49-F238E27FC236}">
                            <a16:creationId xmlns:a16="http://schemas.microsoft.com/office/drawing/2014/main" id="{4B73BA9C-1163-F495-E121-9C05EB5BAA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01750"/>
                        <a:ext cx="3886200" cy="2016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9E3D92B7-BEA6-E8B4-1922-76A5E8D493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101427"/>
              </p:ext>
            </p:extLst>
          </p:nvPr>
        </p:nvGraphicFramePr>
        <p:xfrm>
          <a:off x="3810000" y="3282950"/>
          <a:ext cx="4833938" cy="311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41757600" imgH="26682700" progId="Word.Document.8">
                  <p:embed/>
                </p:oleObj>
              </mc:Choice>
              <mc:Fallback>
                <p:oleObj name="Document" r:id="rId5" imgW="41757600" imgH="26682700" progId="Word.Document.8">
                  <p:embed/>
                  <p:pic>
                    <p:nvPicPr>
                      <p:cNvPr id="19459" name="Object 4">
                        <a:extLst>
                          <a:ext uri="{FF2B5EF4-FFF2-40B4-BE49-F238E27FC236}">
                            <a16:creationId xmlns:a16="http://schemas.microsoft.com/office/drawing/2014/main" id="{9E3D92B7-BEA6-E8B4-1922-76A5E8D493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880"/>
                      <a:stretch>
                        <a:fillRect/>
                      </a:stretch>
                    </p:blipFill>
                    <p:spPr bwMode="auto">
                      <a:xfrm>
                        <a:off x="3810000" y="3282950"/>
                        <a:ext cx="4833938" cy="3117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6203" name="Text Box 11">
            <a:extLst>
              <a:ext uri="{FF2B5EF4-FFF2-40B4-BE49-F238E27FC236}">
                <a16:creationId xmlns:a16="http://schemas.microsoft.com/office/drawing/2014/main" id="{B69036FE-3E28-747A-6B2B-144CDB6E6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749550"/>
            <a:ext cx="2286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en-US" sz="1600" b="1">
              <a:solidFill>
                <a:schemeClr val="tx2"/>
              </a:solidFill>
              <a:latin typeface="Times New Roman" charset="0"/>
              <a:ea typeface="ＭＳ Ｐゴシック" charset="0"/>
            </a:endParaRPr>
          </a:p>
        </p:txBody>
      </p:sp>
      <p:grpSp>
        <p:nvGrpSpPr>
          <p:cNvPr id="1416209" name="Group 17">
            <a:extLst>
              <a:ext uri="{FF2B5EF4-FFF2-40B4-BE49-F238E27FC236}">
                <a16:creationId xmlns:a16="http://schemas.microsoft.com/office/drawing/2014/main" id="{157CEB22-BED5-D9FE-9AF7-35948272FDE7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825750"/>
            <a:ext cx="7696200" cy="3505200"/>
            <a:chOff x="576" y="1632"/>
            <a:chExt cx="4848" cy="2208"/>
          </a:xfrm>
        </p:grpSpPr>
        <p:sp>
          <p:nvSpPr>
            <p:cNvPr id="1416210" name="Text Box 18">
              <a:extLst>
                <a:ext uri="{FF2B5EF4-FFF2-40B4-BE49-F238E27FC236}">
                  <a16:creationId xmlns:a16="http://schemas.microsoft.com/office/drawing/2014/main" id="{92E26EEF-4627-77C1-EEC8-FB1C971870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544"/>
              <a:ext cx="1200" cy="480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tx2"/>
                  </a:solidFill>
                  <a:latin typeface="Times New Roman" charset="0"/>
                  <a:ea typeface="ＭＳ Ｐゴシック" charset="0"/>
                </a:rPr>
                <a:t>Grounding resistance of conduit in earth</a:t>
              </a:r>
            </a:p>
          </p:txBody>
        </p:sp>
        <p:sp>
          <p:nvSpPr>
            <p:cNvPr id="1416211" name="Oval 19">
              <a:extLst>
                <a:ext uri="{FF2B5EF4-FFF2-40B4-BE49-F238E27FC236}">
                  <a16:creationId xmlns:a16="http://schemas.microsoft.com/office/drawing/2014/main" id="{380A2378-C793-0F66-3D15-7A95F1879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632"/>
              <a:ext cx="432" cy="33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6212" name="Oval 20">
              <a:extLst>
                <a:ext uri="{FF2B5EF4-FFF2-40B4-BE49-F238E27FC236}">
                  <a16:creationId xmlns:a16="http://schemas.microsoft.com/office/drawing/2014/main" id="{8B17441B-4D10-4778-3437-BB868D972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6" y="3216"/>
              <a:ext cx="528" cy="62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6213" name="Line 21">
              <a:extLst>
                <a:ext uri="{FF2B5EF4-FFF2-40B4-BE49-F238E27FC236}">
                  <a16:creationId xmlns:a16="http://schemas.microsoft.com/office/drawing/2014/main" id="{889CD87E-916C-D5F9-6F31-665DEC5B02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1920"/>
              <a:ext cx="144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6214" name="Line 22">
              <a:extLst>
                <a:ext uri="{FF2B5EF4-FFF2-40B4-BE49-F238E27FC236}">
                  <a16:creationId xmlns:a16="http://schemas.microsoft.com/office/drawing/2014/main" id="{C66738DA-194A-BC7A-7470-B17F9D7C43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784"/>
              <a:ext cx="3216" cy="5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642DA0D3-214F-2C9F-7721-A2837DC6C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TL Network Details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3">
            <a:extLst>
              <a:ext uri="{FF2B5EF4-FFF2-40B4-BE49-F238E27FC236}">
                <a16:creationId xmlns:a16="http://schemas.microsoft.com/office/drawing/2014/main" id="{4204FDDA-2082-A574-501B-B7CD53165C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604506"/>
              </p:ext>
            </p:extLst>
          </p:nvPr>
        </p:nvGraphicFramePr>
        <p:xfrm>
          <a:off x="762000" y="1301750"/>
          <a:ext cx="38862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43700700" imgH="22669500" progId="Word.Document.8">
                  <p:embed/>
                </p:oleObj>
              </mc:Choice>
              <mc:Fallback>
                <p:oleObj name="Document" r:id="rId3" imgW="43700700" imgH="22669500" progId="Word.Document.8">
                  <p:embed/>
                  <p:pic>
                    <p:nvPicPr>
                      <p:cNvPr id="21506" name="Object 3">
                        <a:extLst>
                          <a:ext uri="{FF2B5EF4-FFF2-40B4-BE49-F238E27FC236}">
                            <a16:creationId xmlns:a16="http://schemas.microsoft.com/office/drawing/2014/main" id="{4204FDDA-2082-A574-501B-B7CD53165C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01750"/>
                        <a:ext cx="3886200" cy="2016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4">
            <a:extLst>
              <a:ext uri="{FF2B5EF4-FFF2-40B4-BE49-F238E27FC236}">
                <a16:creationId xmlns:a16="http://schemas.microsoft.com/office/drawing/2014/main" id="{8A948B0A-5980-BD11-9ABC-BAC4FB99B6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806341"/>
              </p:ext>
            </p:extLst>
          </p:nvPr>
        </p:nvGraphicFramePr>
        <p:xfrm>
          <a:off x="3810000" y="3282950"/>
          <a:ext cx="4833938" cy="311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41757600" imgH="26682700" progId="Word.Document.8">
                  <p:embed/>
                </p:oleObj>
              </mc:Choice>
              <mc:Fallback>
                <p:oleObj name="Document" r:id="rId5" imgW="41757600" imgH="26682700" progId="Word.Document.8">
                  <p:embed/>
                  <p:pic>
                    <p:nvPicPr>
                      <p:cNvPr id="21507" name="Object 4">
                        <a:extLst>
                          <a:ext uri="{FF2B5EF4-FFF2-40B4-BE49-F238E27FC236}">
                            <a16:creationId xmlns:a16="http://schemas.microsoft.com/office/drawing/2014/main" id="{8A948B0A-5980-BD11-9ABC-BAC4FB99B6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880"/>
                      <a:stretch>
                        <a:fillRect/>
                      </a:stretch>
                    </p:blipFill>
                    <p:spPr bwMode="auto">
                      <a:xfrm>
                        <a:off x="3810000" y="3282950"/>
                        <a:ext cx="4833938" cy="3117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8251" name="Text Box 11">
            <a:extLst>
              <a:ext uri="{FF2B5EF4-FFF2-40B4-BE49-F238E27FC236}">
                <a16:creationId xmlns:a16="http://schemas.microsoft.com/office/drawing/2014/main" id="{412075F6-CCE6-EA15-BFB4-F3C975F3B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749550"/>
            <a:ext cx="2286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en-US" sz="1600" b="1">
              <a:solidFill>
                <a:schemeClr val="tx2"/>
              </a:solidFill>
              <a:latin typeface="Times New Roman" charset="0"/>
              <a:ea typeface="ＭＳ Ｐゴシック" charset="0"/>
            </a:endParaRPr>
          </a:p>
        </p:txBody>
      </p:sp>
      <p:grpSp>
        <p:nvGrpSpPr>
          <p:cNvPr id="1418269" name="Group 29">
            <a:extLst>
              <a:ext uri="{FF2B5EF4-FFF2-40B4-BE49-F238E27FC236}">
                <a16:creationId xmlns:a16="http://schemas.microsoft.com/office/drawing/2014/main" id="{69756251-DE2B-2BE0-E043-C9A4E9BFEEC4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368550"/>
            <a:ext cx="5638800" cy="3276600"/>
            <a:chOff x="576" y="1344"/>
            <a:chExt cx="3552" cy="2064"/>
          </a:xfrm>
        </p:grpSpPr>
        <p:sp>
          <p:nvSpPr>
            <p:cNvPr id="1418270" name="Text Box 30">
              <a:extLst>
                <a:ext uri="{FF2B5EF4-FFF2-40B4-BE49-F238E27FC236}">
                  <a16:creationId xmlns:a16="http://schemas.microsoft.com/office/drawing/2014/main" id="{6D756AA7-AB1F-5302-32FE-651ED843A0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496"/>
              <a:ext cx="1200" cy="326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tx2"/>
                  </a:solidFill>
                  <a:latin typeface="Times New Roman" charset="0"/>
                  <a:ea typeface="ＭＳ Ｐゴシック" charset="0"/>
                </a:rPr>
                <a:t>Internal region of conduit</a:t>
              </a:r>
            </a:p>
          </p:txBody>
        </p:sp>
        <p:sp>
          <p:nvSpPr>
            <p:cNvPr id="1418271" name="Oval 31">
              <a:extLst>
                <a:ext uri="{FF2B5EF4-FFF2-40B4-BE49-F238E27FC236}">
                  <a16:creationId xmlns:a16="http://schemas.microsoft.com/office/drawing/2014/main" id="{114C6037-9070-0698-ECAE-E5107DB9E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592"/>
              <a:ext cx="528" cy="816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8272" name="Line 32">
              <a:extLst>
                <a:ext uri="{FF2B5EF4-FFF2-40B4-BE49-F238E27FC236}">
                  <a16:creationId xmlns:a16="http://schemas.microsoft.com/office/drawing/2014/main" id="{A1989887-B71F-00DA-56D6-C71A5A77D6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640"/>
              <a:ext cx="1872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8273" name="Line 33">
              <a:extLst>
                <a:ext uri="{FF2B5EF4-FFF2-40B4-BE49-F238E27FC236}">
                  <a16:creationId xmlns:a16="http://schemas.microsoft.com/office/drawing/2014/main" id="{057FF042-AD2F-3520-4609-57015B5C6C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1344"/>
              <a:ext cx="96" cy="115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418274" name="Group 34">
            <a:extLst>
              <a:ext uri="{FF2B5EF4-FFF2-40B4-BE49-F238E27FC236}">
                <a16:creationId xmlns:a16="http://schemas.microsoft.com/office/drawing/2014/main" id="{AFDAFC74-9178-66B5-6478-CD05E9DAB75D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1835150"/>
            <a:ext cx="5181600" cy="2819400"/>
            <a:chOff x="1584" y="1008"/>
            <a:chExt cx="3264" cy="1776"/>
          </a:xfrm>
        </p:grpSpPr>
        <p:grpSp>
          <p:nvGrpSpPr>
            <p:cNvPr id="21511" name="Group 35">
              <a:extLst>
                <a:ext uri="{FF2B5EF4-FFF2-40B4-BE49-F238E27FC236}">
                  <a16:creationId xmlns:a16="http://schemas.microsoft.com/office/drawing/2014/main" id="{78B819C2-CEB5-B436-6179-134974D224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1008"/>
              <a:ext cx="3264" cy="1776"/>
              <a:chOff x="1584" y="1008"/>
              <a:chExt cx="3264" cy="1776"/>
            </a:xfrm>
          </p:grpSpPr>
          <p:sp>
            <p:nvSpPr>
              <p:cNvPr id="1418276" name="Text Box 36">
                <a:extLst>
                  <a:ext uri="{FF2B5EF4-FFF2-40B4-BE49-F238E27FC236}">
                    <a16:creationId xmlns:a16="http://schemas.microsoft.com/office/drawing/2014/main" id="{40103506-AAEA-A83E-3832-12F7949394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8" y="1008"/>
                <a:ext cx="1200" cy="480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FF006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t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  <a:defRPr/>
                </a:pPr>
                <a:r>
                  <a:rPr lang="en-US" sz="1600" b="1">
                    <a:solidFill>
                      <a:schemeClr val="tx2"/>
                    </a:solidFill>
                    <a:latin typeface="Times New Roman" charset="0"/>
                    <a:ea typeface="ＭＳ Ｐゴシック" charset="0"/>
                  </a:rPr>
                  <a:t>Individual line segments inside building</a:t>
                </a:r>
              </a:p>
            </p:txBody>
          </p:sp>
          <p:sp>
            <p:nvSpPr>
              <p:cNvPr id="1418277" name="Oval 37">
                <a:extLst>
                  <a:ext uri="{FF2B5EF4-FFF2-40B4-BE49-F238E27FC236}">
                    <a16:creationId xmlns:a16="http://schemas.microsoft.com/office/drawing/2014/main" id="{54918386-4A3D-9C15-A611-B548A85584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440"/>
                <a:ext cx="1056" cy="480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99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tIns="0" bIns="0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1418278" name="Oval 38">
                <a:extLst>
                  <a:ext uri="{FF2B5EF4-FFF2-40B4-BE49-F238E27FC236}">
                    <a16:creationId xmlns:a16="http://schemas.microsoft.com/office/drawing/2014/main" id="{955F4460-C30D-9AB4-4B90-2EEC9E8F8D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09557">
                <a:off x="2736" y="2016"/>
                <a:ext cx="1200" cy="768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99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tIns="0" bIns="0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Times New Roman" charset="0"/>
                  <a:ea typeface="ＭＳ Ｐゴシック" charset="0"/>
                </a:endParaRPr>
              </a:p>
            </p:txBody>
          </p:sp>
        </p:grpSp>
        <p:sp>
          <p:nvSpPr>
            <p:cNvPr id="1418279" name="Line 39">
              <a:extLst>
                <a:ext uri="{FF2B5EF4-FFF2-40B4-BE49-F238E27FC236}">
                  <a16:creationId xmlns:a16="http://schemas.microsoft.com/office/drawing/2014/main" id="{EC5309C1-614E-45E8-855B-F937B1B01A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40" y="1248"/>
              <a:ext cx="1008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18280" name="Line 40">
              <a:extLst>
                <a:ext uri="{FF2B5EF4-FFF2-40B4-BE49-F238E27FC236}">
                  <a16:creationId xmlns:a16="http://schemas.microsoft.com/office/drawing/2014/main" id="{C19B728F-A94E-12CC-B787-4C69B8B90F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0" y="1248"/>
              <a:ext cx="288" cy="76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081B7CCC-B4E3-0218-3B42-E38BA1705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TL Network Details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1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5954" name="Object 2">
            <a:extLst>
              <a:ext uri="{FF2B5EF4-FFF2-40B4-BE49-F238E27FC236}">
                <a16:creationId xmlns:a16="http://schemas.microsoft.com/office/drawing/2014/main" id="{F2E72EC1-80C0-4978-9A81-02741BE6FC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590800"/>
          <a:ext cx="3429000" cy="364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9532600" imgH="21882100" progId="Word.Document.8">
                  <p:embed/>
                </p:oleObj>
              </mc:Choice>
              <mc:Fallback>
                <p:oleObj name="Document" r:id="rId3" imgW="19532600" imgH="21882100" progId="Word.Document.8">
                  <p:embed/>
                  <p:pic>
                    <p:nvPicPr>
                      <p:cNvPr id="1405954" name="Object 2">
                        <a:extLst>
                          <a:ext uri="{FF2B5EF4-FFF2-40B4-BE49-F238E27FC236}">
                            <a16:creationId xmlns:a16="http://schemas.microsoft.com/office/drawing/2014/main" id="{F2E72EC1-80C0-4978-9A81-02741BE6FC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2341" r="-2974"/>
                      <a:stretch>
                        <a:fillRect/>
                      </a:stretch>
                    </p:blipFill>
                    <p:spPr bwMode="auto">
                      <a:xfrm>
                        <a:off x="1219200" y="2590800"/>
                        <a:ext cx="3429000" cy="36496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5956" name="Rectangle 4">
            <a:extLst>
              <a:ext uri="{FF2B5EF4-FFF2-40B4-BE49-F238E27FC236}">
                <a16:creationId xmlns:a16="http://schemas.microsoft.com/office/drawing/2014/main" id="{B220B250-BB25-1580-7F44-B9C406AB42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143000"/>
            <a:ext cx="7413625" cy="3978275"/>
          </a:xfrm>
        </p:spPr>
        <p:txBody>
          <a:bodyPr/>
          <a:lstStyle/>
          <a:p>
            <a:pPr eaLnBrk="1" hangingPunct="1"/>
            <a:r>
              <a:rPr kumimoji="0" lang="en-US" altLang="en-CH" sz="2400" dirty="0"/>
              <a:t>The source and impedance at one end of a line can be collapsed to provide a simple equivalent circuit</a:t>
            </a:r>
          </a:p>
          <a:p>
            <a:pPr eaLnBrk="1" hangingPunct="1"/>
            <a:endParaRPr kumimoji="0" lang="en-US" altLang="en-CH" sz="2400" dirty="0"/>
          </a:p>
        </p:txBody>
      </p:sp>
      <p:graphicFrame>
        <p:nvGraphicFramePr>
          <p:cNvPr id="1405957" name="Object 5">
            <a:extLst>
              <a:ext uri="{FF2B5EF4-FFF2-40B4-BE49-F238E27FC236}">
                <a16:creationId xmlns:a16="http://schemas.microsoft.com/office/drawing/2014/main" id="{5362A846-7E2E-78D5-6A4B-A76AFB08E6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3657600"/>
          <a:ext cx="231140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676600" imgH="10528300" progId="Equation.3">
                  <p:embed/>
                </p:oleObj>
              </mc:Choice>
              <mc:Fallback>
                <p:oleObj name="Equation" r:id="rId5" imgW="28676600" imgH="10528300" progId="Equation.3">
                  <p:embed/>
                  <p:pic>
                    <p:nvPicPr>
                      <p:cNvPr id="1405957" name="Object 5">
                        <a:extLst>
                          <a:ext uri="{FF2B5EF4-FFF2-40B4-BE49-F238E27FC236}">
                            <a16:creationId xmlns:a16="http://schemas.microsoft.com/office/drawing/2014/main" id="{5362A846-7E2E-78D5-6A4B-A76AFB08E6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657600"/>
                        <a:ext cx="2311400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5958" name="Object 6">
            <a:extLst>
              <a:ext uri="{FF2B5EF4-FFF2-40B4-BE49-F238E27FC236}">
                <a16:creationId xmlns:a16="http://schemas.microsoft.com/office/drawing/2014/main" id="{D950AF80-4DBE-21E3-E9A7-A3967662E2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2819400"/>
          <a:ext cx="2103438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845000" imgH="9944100" progId="Equation.3">
                  <p:embed/>
                </p:oleObj>
              </mc:Choice>
              <mc:Fallback>
                <p:oleObj name="Equation" r:id="rId7" imgW="29845000" imgH="9944100" progId="Equation.3">
                  <p:embed/>
                  <p:pic>
                    <p:nvPicPr>
                      <p:cNvPr id="1405958" name="Object 6">
                        <a:extLst>
                          <a:ext uri="{FF2B5EF4-FFF2-40B4-BE49-F238E27FC236}">
                            <a16:creationId xmlns:a16="http://schemas.microsoft.com/office/drawing/2014/main" id="{D950AF80-4DBE-21E3-E9A7-A3967662E2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819400"/>
                        <a:ext cx="2103438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5959" name="Object 7">
            <a:extLst>
              <a:ext uri="{FF2B5EF4-FFF2-40B4-BE49-F238E27FC236}">
                <a16:creationId xmlns:a16="http://schemas.microsoft.com/office/drawing/2014/main" id="{383E03E9-41E8-59D1-6B80-ED05B1704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0" y="4800600"/>
          <a:ext cx="22606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495500" imgH="10528300" progId="Equation.3">
                  <p:embed/>
                </p:oleObj>
              </mc:Choice>
              <mc:Fallback>
                <p:oleObj name="Equation" r:id="rId9" imgW="27495500" imgH="10528300" progId="Equation.3">
                  <p:embed/>
                  <p:pic>
                    <p:nvPicPr>
                      <p:cNvPr id="1405959" name="Object 7">
                        <a:extLst>
                          <a:ext uri="{FF2B5EF4-FFF2-40B4-BE49-F238E27FC236}">
                            <a16:creationId xmlns:a16="http://schemas.microsoft.com/office/drawing/2014/main" id="{383E03E9-41E8-59D1-6B80-ED05B17048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00600"/>
                        <a:ext cx="2260600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5960" name="Text Box 8">
            <a:extLst>
              <a:ext uri="{FF2B5EF4-FFF2-40B4-BE49-F238E27FC236}">
                <a16:creationId xmlns:a16="http://schemas.microsoft.com/office/drawing/2014/main" id="{643B4770-386C-5FBC-D32A-864EBF34A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362200"/>
            <a:ext cx="3048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chemeClr val="tx2"/>
                </a:solidFill>
                <a:latin typeface="Times New Roman" charset="0"/>
                <a:ea typeface="ＭＳ Ｐゴシック" charset="0"/>
              </a:rPr>
              <a:t>Thevenin parameters</a:t>
            </a:r>
          </a:p>
        </p:txBody>
      </p:sp>
      <p:grpSp>
        <p:nvGrpSpPr>
          <p:cNvPr id="1405961" name="Group 9">
            <a:extLst>
              <a:ext uri="{FF2B5EF4-FFF2-40B4-BE49-F238E27FC236}">
                <a16:creationId xmlns:a16="http://schemas.microsoft.com/office/drawing/2014/main" id="{02E108D8-6F70-DD0F-E63B-36A94B579B5C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3048000"/>
            <a:ext cx="2362200" cy="2286000"/>
            <a:chOff x="2016" y="1920"/>
            <a:chExt cx="1488" cy="1440"/>
          </a:xfrm>
        </p:grpSpPr>
        <p:sp>
          <p:nvSpPr>
            <p:cNvPr id="1405962" name="Line 10">
              <a:extLst>
                <a:ext uri="{FF2B5EF4-FFF2-40B4-BE49-F238E27FC236}">
                  <a16:creationId xmlns:a16="http://schemas.microsoft.com/office/drawing/2014/main" id="{C7D98E6A-9245-0E8F-E53E-4FC1C42691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2544"/>
              <a:ext cx="1488" cy="8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05963" name="Oval 11">
              <a:extLst>
                <a:ext uri="{FF2B5EF4-FFF2-40B4-BE49-F238E27FC236}">
                  <a16:creationId xmlns:a16="http://schemas.microsoft.com/office/drawing/2014/main" id="{EA392D4B-91CC-F841-7442-103860F0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920"/>
              <a:ext cx="384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405964" name="Group 12">
            <a:extLst>
              <a:ext uri="{FF2B5EF4-FFF2-40B4-BE49-F238E27FC236}">
                <a16:creationId xmlns:a16="http://schemas.microsoft.com/office/drawing/2014/main" id="{689A5275-4BC9-EC7C-E29F-6331748D8722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505200"/>
            <a:ext cx="2667000" cy="2286000"/>
            <a:chOff x="1872" y="2208"/>
            <a:chExt cx="1680" cy="1440"/>
          </a:xfrm>
        </p:grpSpPr>
        <p:sp>
          <p:nvSpPr>
            <p:cNvPr id="1405965" name="Line 13">
              <a:extLst>
                <a:ext uri="{FF2B5EF4-FFF2-40B4-BE49-F238E27FC236}">
                  <a16:creationId xmlns:a16="http://schemas.microsoft.com/office/drawing/2014/main" id="{06523045-84F8-6A81-798E-D163494C5D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2" y="3312"/>
              <a:ext cx="168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tIns="0" bIns="0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405966" name="Oval 14">
              <a:extLst>
                <a:ext uri="{FF2B5EF4-FFF2-40B4-BE49-F238E27FC236}">
                  <a16:creationId xmlns:a16="http://schemas.microsoft.com/office/drawing/2014/main" id="{4B0745F0-BCBB-AF4A-B26F-BB420EC2C2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208"/>
              <a:ext cx="240" cy="43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0" bIns="0" anchor="ctr">
              <a:spAutoFit/>
            </a:bodyPr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98B48C1A-6CA4-4100-3200-CC5187E5C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Network Analyzed using </a:t>
            </a:r>
            <a:r>
              <a:rPr lang="en-US" sz="3200" kern="0" dirty="0" err="1">
                <a:solidFill>
                  <a:sysClr val="window" lastClr="FFFFFF"/>
                </a:solidFill>
                <a:cs typeface="Arial" charset="0"/>
              </a:rPr>
              <a:t>Thévein</a:t>
            </a: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/Norton Transformations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5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0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5956" grpId="0" build="p" autoUpdateAnimBg="0"/>
      <p:bldP spid="14059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595" name="Rectangle 3">
            <a:extLst>
              <a:ext uri="{FF2B5EF4-FFF2-40B4-BE49-F238E27FC236}">
                <a16:creationId xmlns:a16="http://schemas.microsoft.com/office/drawing/2014/main" id="{B7068E80-1213-2E4B-AB03-EA67BB674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Several different solution approaches can be developed for transmission line networks, including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Cascading 2-port circuits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Network order reduction, or “collapsing”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Use of the BLT equation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Signal flow methods</a:t>
            </a: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We will illustrate the first two approaches here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8AB8792-A09E-2C98-C527-EB63CC23C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Solutions for Transmission Line Networks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4595" grpId="0" build="p" bldLvl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8002" name="Object 2">
            <a:extLst>
              <a:ext uri="{FF2B5EF4-FFF2-40B4-BE49-F238E27FC236}">
                <a16:creationId xmlns:a16="http://schemas.microsoft.com/office/drawing/2014/main" id="{C5F39B22-8CEF-1E53-5276-D7CDC20A94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1905000"/>
          <a:ext cx="6248400" cy="444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35242500" imgH="25933400" progId="Word.Document.8">
                  <p:embed/>
                </p:oleObj>
              </mc:Choice>
              <mc:Fallback>
                <p:oleObj name="Document" r:id="rId3" imgW="35242500" imgH="25933400" progId="Word.Document.8">
                  <p:embed/>
                  <p:pic>
                    <p:nvPicPr>
                      <p:cNvPr id="1408002" name="Object 2">
                        <a:extLst>
                          <a:ext uri="{FF2B5EF4-FFF2-40B4-BE49-F238E27FC236}">
                            <a16:creationId xmlns:a16="http://schemas.microsoft.com/office/drawing/2014/main" id="{C5F39B22-8CEF-1E53-5276-D7CDC20A94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1263" r="-2289"/>
                      <a:stretch>
                        <a:fillRect/>
                      </a:stretch>
                    </p:blipFill>
                    <p:spPr bwMode="auto">
                      <a:xfrm>
                        <a:off x="1600200" y="1905000"/>
                        <a:ext cx="6248400" cy="44402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8004" name="Rectangle 4">
            <a:extLst>
              <a:ext uri="{FF2B5EF4-FFF2-40B4-BE49-F238E27FC236}">
                <a16:creationId xmlns:a16="http://schemas.microsoft.com/office/drawing/2014/main" id="{3CC6E016-2582-0E13-BEDC-6AA9EC0204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028700"/>
            <a:ext cx="7413625" cy="3978275"/>
          </a:xfrm>
        </p:spPr>
        <p:txBody>
          <a:bodyPr/>
          <a:lstStyle/>
          <a:p>
            <a:pPr eaLnBrk="1" hangingPunct="1"/>
            <a:r>
              <a:rPr kumimoji="0" lang="en-US" altLang="en-CH" sz="2400" dirty="0"/>
              <a:t>For simple tree graphs (without loops) the overall network can be collapsed to a single lumped circuit</a:t>
            </a:r>
            <a:br>
              <a:rPr kumimoji="0" lang="en-US" altLang="en-CH" sz="2400" dirty="0"/>
            </a:br>
            <a:endParaRPr kumimoji="0" lang="en-US" altLang="en-CH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5E1A78-0550-7A4E-5FD6-6F8E4B4AE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Circuit Model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800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43" name="Rectangle 3">
            <a:extLst>
              <a:ext uri="{FF2B5EF4-FFF2-40B4-BE49-F238E27FC236}">
                <a16:creationId xmlns:a16="http://schemas.microsoft.com/office/drawing/2014/main" id="{88FD94B8-C0D1-A547-9769-17BC88D4BC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The simplest transmission line network is one consisting of 2 or more cascaded transmission lines:</a:t>
            </a:r>
          </a:p>
          <a:p>
            <a:pPr eaLnBrk="1" hangingPunct="1"/>
            <a:endParaRPr lang="en-US" altLang="en-US" sz="28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800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800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 dirty="0">
                <a:ea typeface="ＭＳ Ｐゴシック" panose="020B0600070205080204" pitchFamily="34" charset="-128"/>
              </a:rPr>
              <a:t>Each section of line can be considered as a single section of transmission line without sources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Each of some characteristic length L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n</a:t>
            </a:r>
          </a:p>
        </p:txBody>
      </p:sp>
      <p:graphicFrame>
        <p:nvGraphicFramePr>
          <p:cNvPr id="1136644" name="Object 4">
            <a:extLst>
              <a:ext uri="{FF2B5EF4-FFF2-40B4-BE49-F238E27FC236}">
                <a16:creationId xmlns:a16="http://schemas.microsoft.com/office/drawing/2014/main" id="{5226EF3F-956F-B840-8236-3DD09AABEB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29848"/>
              </p:ext>
            </p:extLst>
          </p:nvPr>
        </p:nvGraphicFramePr>
        <p:xfrm>
          <a:off x="1676400" y="2747962"/>
          <a:ext cx="591661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esigner Drawing" r:id="rId3" imgW="17741900" imgH="1816100" progId="Designer.Drawing.8">
                  <p:embed/>
                </p:oleObj>
              </mc:Choice>
              <mc:Fallback>
                <p:oleObj name="Designer Drawing" r:id="rId3" imgW="17741900" imgH="1816100" progId="Designer.Drawing.8">
                  <p:embed/>
                  <p:pic>
                    <p:nvPicPr>
                      <p:cNvPr id="1136644" name="Object 4">
                        <a:extLst>
                          <a:ext uri="{FF2B5EF4-FFF2-40B4-BE49-F238E27FC236}">
                            <a16:creationId xmlns:a16="http://schemas.microsoft.com/office/drawing/2014/main" id="{5226EF3F-956F-B840-8236-3DD09AABEB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747962"/>
                        <a:ext cx="5916613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>
            <a:extLst>
              <a:ext uri="{FF2B5EF4-FFF2-40B4-BE49-F238E27FC236}">
                <a16:creationId xmlns:a16="http://schemas.microsoft.com/office/drawing/2014/main" id="{D379F027-9C52-CD54-5702-DC18DFA18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Networks of Cascaded Sections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691" name="Rectangle 3">
            <a:extLst>
              <a:ext uri="{FF2B5EF4-FFF2-40B4-BE49-F238E27FC236}">
                <a16:creationId xmlns:a16="http://schemas.microsoft.com/office/drawing/2014/main" id="{76736D61-2F11-1347-B7F6-AC791F75BA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Two-port circuit can be represented by various relationships between voltage and current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at the terminals</a:t>
            </a:r>
          </a:p>
          <a:p>
            <a:pPr lvl="1" eaLnBrk="1" hangingPunct="1"/>
            <a:r>
              <a:rPr lang="en-US" altLang="en-US" sz="2000" u="sng" dirty="0">
                <a:ea typeface="ＭＳ Ｐゴシック" panose="020B0600070205080204" pitchFamily="34" charset="-128"/>
              </a:rPr>
              <a:t>Impedance (or Z) parameters</a:t>
            </a:r>
          </a:p>
          <a:p>
            <a:pPr lvl="1" eaLnBrk="1" hangingPunct="1"/>
            <a:endParaRPr lang="en-US" altLang="en-US" sz="2000" u="sng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2000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z="2000" u="sng" dirty="0">
                <a:ea typeface="ＭＳ Ｐゴシック" panose="020B0600070205080204" pitchFamily="34" charset="-128"/>
              </a:rPr>
              <a:t>Admittance (or Y) parameters</a:t>
            </a:r>
          </a:p>
          <a:p>
            <a:pPr lvl="1" eaLnBrk="1" hangingPunct="1"/>
            <a:endParaRPr lang="en-US" altLang="en-US" sz="2000" u="sng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2000" u="sng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2000" u="sng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z="2000" u="sng" dirty="0">
                <a:ea typeface="ＭＳ Ｐゴシック" panose="020B0600070205080204" pitchFamily="34" charset="-128"/>
              </a:rPr>
              <a:t>Chain (or ABCD) parameters</a:t>
            </a:r>
          </a:p>
        </p:txBody>
      </p:sp>
      <p:sp>
        <p:nvSpPr>
          <p:cNvPr id="13315" name="Rectangle 4">
            <a:extLst>
              <a:ext uri="{FF2B5EF4-FFF2-40B4-BE49-F238E27FC236}">
                <a16:creationId xmlns:a16="http://schemas.microsoft.com/office/drawing/2014/main" id="{CEC0D4B8-6218-6846-8061-04F29E3A3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967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bIns="0" anchor="ctr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aphicFrame>
        <p:nvGraphicFramePr>
          <p:cNvPr id="1138693" name="Object 5">
            <a:extLst>
              <a:ext uri="{FF2B5EF4-FFF2-40B4-BE49-F238E27FC236}">
                <a16:creationId xmlns:a16="http://schemas.microsoft.com/office/drawing/2014/main" id="{16F7DA17-79B8-3F43-80B7-636CDF47C7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4800600"/>
          <a:ext cx="2286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Drawing" r:id="rId3" imgW="12496800" imgH="5334000" progId="MSDraw">
                  <p:embed/>
                </p:oleObj>
              </mc:Choice>
              <mc:Fallback>
                <p:oleObj name="Microsoft Drawing" r:id="rId3" imgW="12496800" imgH="5334000" progId="MSDraw">
                  <p:embed/>
                  <p:pic>
                    <p:nvPicPr>
                      <p:cNvPr id="1138693" name="Object 5">
                        <a:extLst>
                          <a:ext uri="{FF2B5EF4-FFF2-40B4-BE49-F238E27FC236}">
                            <a16:creationId xmlns:a16="http://schemas.microsoft.com/office/drawing/2014/main" id="{16F7DA17-79B8-3F43-80B7-636CDF47C7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3510" r="-1755" b="-7216"/>
                      <a:stretch>
                        <a:fillRect/>
                      </a:stretch>
                    </p:blipFill>
                    <p:spPr bwMode="auto">
                      <a:xfrm>
                        <a:off x="5562600" y="4800600"/>
                        <a:ext cx="2286000" cy="990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6">
            <a:extLst>
              <a:ext uri="{FF2B5EF4-FFF2-40B4-BE49-F238E27FC236}">
                <a16:creationId xmlns:a16="http://schemas.microsoft.com/office/drawing/2014/main" id="{97D81B06-8F2C-7046-B16D-A8590F94F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bIns="0" anchor="ctr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aphicFrame>
        <p:nvGraphicFramePr>
          <p:cNvPr id="1138695" name="Object 7">
            <a:extLst>
              <a:ext uri="{FF2B5EF4-FFF2-40B4-BE49-F238E27FC236}">
                <a16:creationId xmlns:a16="http://schemas.microsoft.com/office/drawing/2014/main" id="{84B0E47F-8E98-E640-A4AD-4B56503A0D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2743200"/>
          <a:ext cx="21812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Drawing" r:id="rId5" imgW="12496800" imgH="5105400" progId="MSDraw">
                  <p:embed/>
                </p:oleObj>
              </mc:Choice>
              <mc:Fallback>
                <p:oleObj name="Microsoft Drawing" r:id="rId5" imgW="12496800" imgH="5105400" progId="MSDraw">
                  <p:embed/>
                  <p:pic>
                    <p:nvPicPr>
                      <p:cNvPr id="1138695" name="Object 7">
                        <a:extLst>
                          <a:ext uri="{FF2B5EF4-FFF2-40B4-BE49-F238E27FC236}">
                            <a16:creationId xmlns:a16="http://schemas.microsoft.com/office/drawing/2014/main" id="{84B0E47F-8E98-E640-A4AD-4B56503A0D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-15604" b="-12845"/>
                      <a:stretch>
                        <a:fillRect/>
                      </a:stretch>
                    </p:blipFill>
                    <p:spPr bwMode="auto">
                      <a:xfrm>
                        <a:off x="5638800" y="2743200"/>
                        <a:ext cx="2181225" cy="1143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Rectangle 8">
            <a:extLst>
              <a:ext uri="{FF2B5EF4-FFF2-40B4-BE49-F238E27FC236}">
                <a16:creationId xmlns:a16="http://schemas.microsoft.com/office/drawing/2014/main" id="{CF6E03CE-D9E7-3F40-99D7-8D972912D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bIns="0" anchor="ctr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aphicFrame>
        <p:nvGraphicFramePr>
          <p:cNvPr id="1138697" name="Object 9">
            <a:extLst>
              <a:ext uri="{FF2B5EF4-FFF2-40B4-BE49-F238E27FC236}">
                <a16:creationId xmlns:a16="http://schemas.microsoft.com/office/drawing/2014/main" id="{FD859783-D3A6-1E43-9868-DED1ADE994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954413"/>
              </p:ext>
            </p:extLst>
          </p:nvPr>
        </p:nvGraphicFramePr>
        <p:xfrm>
          <a:off x="2305050" y="2839358"/>
          <a:ext cx="179070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2473900" imgH="10820400" progId="Equation.3">
                  <p:embed/>
                </p:oleObj>
              </mc:Choice>
              <mc:Fallback>
                <p:oleObj name="Equation" r:id="rId7" imgW="32473900" imgH="10820400" progId="Equation.3">
                  <p:embed/>
                  <p:pic>
                    <p:nvPicPr>
                      <p:cNvPr id="1138697" name="Object 9">
                        <a:extLst>
                          <a:ext uri="{FF2B5EF4-FFF2-40B4-BE49-F238E27FC236}">
                            <a16:creationId xmlns:a16="http://schemas.microsoft.com/office/drawing/2014/main" id="{FD859783-D3A6-1E43-9868-DED1ADE994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5050" y="2839358"/>
                        <a:ext cx="1790700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Rectangle 10">
            <a:extLst>
              <a:ext uri="{FF2B5EF4-FFF2-40B4-BE49-F238E27FC236}">
                <a16:creationId xmlns:a16="http://schemas.microsoft.com/office/drawing/2014/main" id="{D042C044-46A9-E947-A603-2FC6E38B8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62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bIns="0" anchor="ctr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22" name="Rectangle 11">
            <a:extLst>
              <a:ext uri="{FF2B5EF4-FFF2-40B4-BE49-F238E27FC236}">
                <a16:creationId xmlns:a16="http://schemas.microsoft.com/office/drawing/2014/main" id="{0FFE3B32-2C3B-9042-AEA6-243A1D923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bIns="0" anchor="ctr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aphicFrame>
        <p:nvGraphicFramePr>
          <p:cNvPr id="1138700" name="Object 12">
            <a:extLst>
              <a:ext uri="{FF2B5EF4-FFF2-40B4-BE49-F238E27FC236}">
                <a16:creationId xmlns:a16="http://schemas.microsoft.com/office/drawing/2014/main" id="{B1ABB936-91CC-724A-86C8-AB939F35CA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110162"/>
              </p:ext>
            </p:extLst>
          </p:nvPr>
        </p:nvGraphicFramePr>
        <p:xfrm>
          <a:off x="1338943" y="4129088"/>
          <a:ext cx="35337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026800" imgH="11696700" progId="Equation.3">
                  <p:embed/>
                </p:oleObj>
              </mc:Choice>
              <mc:Fallback>
                <p:oleObj name="Equation" r:id="rId9" imgW="62026800" imgH="11696700" progId="Equation.3">
                  <p:embed/>
                  <p:pic>
                    <p:nvPicPr>
                      <p:cNvPr id="1138700" name="Object 12">
                        <a:extLst>
                          <a:ext uri="{FF2B5EF4-FFF2-40B4-BE49-F238E27FC236}">
                            <a16:creationId xmlns:a16="http://schemas.microsoft.com/office/drawing/2014/main" id="{B1ABB936-91CC-724A-86C8-AB939F35CA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943" y="4129088"/>
                        <a:ext cx="353377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4" name="Rectangle 13">
            <a:extLst>
              <a:ext uri="{FF2B5EF4-FFF2-40B4-BE49-F238E27FC236}">
                <a16:creationId xmlns:a16="http://schemas.microsoft.com/office/drawing/2014/main" id="{89EAB528-5CFA-A34C-A686-1E2571123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bIns="0" anchor="ctr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25" name="Rectangle 14">
            <a:extLst>
              <a:ext uri="{FF2B5EF4-FFF2-40B4-BE49-F238E27FC236}">
                <a16:creationId xmlns:a16="http://schemas.microsoft.com/office/drawing/2014/main" id="{1DE7FDE3-B1D9-2446-A1B4-B57FCBE40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bIns="0" anchor="ctr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aphicFrame>
        <p:nvGraphicFramePr>
          <p:cNvPr id="1138703" name="Object 15">
            <a:extLst>
              <a:ext uri="{FF2B5EF4-FFF2-40B4-BE49-F238E27FC236}">
                <a16:creationId xmlns:a16="http://schemas.microsoft.com/office/drawing/2014/main" id="{0E32C7DE-D96C-6A4B-B600-1C99928FAC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1250" y="5467350"/>
          <a:ext cx="163830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8968700" imgH="10820400" progId="Equation.3">
                  <p:embed/>
                </p:oleObj>
              </mc:Choice>
              <mc:Fallback>
                <p:oleObj name="Equation" r:id="rId11" imgW="28968700" imgH="10820400" progId="Equation.3">
                  <p:embed/>
                  <p:pic>
                    <p:nvPicPr>
                      <p:cNvPr id="1138703" name="Object 15">
                        <a:extLst>
                          <a:ext uri="{FF2B5EF4-FFF2-40B4-BE49-F238E27FC236}">
                            <a16:creationId xmlns:a16="http://schemas.microsoft.com/office/drawing/2014/main" id="{0E32C7DE-D96C-6A4B-B600-1C99928FAC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5467350"/>
                        <a:ext cx="163830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7" name="Rectangle 16">
            <a:extLst>
              <a:ext uri="{FF2B5EF4-FFF2-40B4-BE49-F238E27FC236}">
                <a16:creationId xmlns:a16="http://schemas.microsoft.com/office/drawing/2014/main" id="{885FF276-5E2C-B74F-B83A-D2CF265FA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62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0" bIns="0" anchor="ctr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2" name="Group 17">
            <a:extLst>
              <a:ext uri="{FF2B5EF4-FFF2-40B4-BE49-F238E27FC236}">
                <a16:creationId xmlns:a16="http://schemas.microsoft.com/office/drawing/2014/main" id="{0B955DE4-CC86-DA4A-A18D-533D52247177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667000"/>
            <a:ext cx="3733800" cy="3870325"/>
            <a:chOff x="2592" y="1680"/>
            <a:chExt cx="2352" cy="2438"/>
          </a:xfrm>
        </p:grpSpPr>
        <p:sp>
          <p:nvSpPr>
            <p:cNvPr id="13329" name="Text Box 18">
              <a:extLst>
                <a:ext uri="{FF2B5EF4-FFF2-40B4-BE49-F238E27FC236}">
                  <a16:creationId xmlns:a16="http://schemas.microsoft.com/office/drawing/2014/main" id="{22CD5A55-0EF4-F84E-8452-B0FAEDB49E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3792"/>
              <a:ext cx="2256" cy="326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tIns="0" bIns="0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600" b="1">
                  <a:solidFill>
                    <a:schemeClr val="tx2"/>
                  </a:solidFill>
                </a:rPr>
                <a:t>Note the change in current direction for the chain parameters.</a:t>
              </a:r>
            </a:p>
          </p:txBody>
        </p:sp>
        <p:sp>
          <p:nvSpPr>
            <p:cNvPr id="13330" name="Oval 19">
              <a:extLst>
                <a:ext uri="{FF2B5EF4-FFF2-40B4-BE49-F238E27FC236}">
                  <a16:creationId xmlns:a16="http://schemas.microsoft.com/office/drawing/2014/main" id="{FF7736C8-4C39-D549-8BAA-B5E5EAAB8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28"/>
              <a:ext cx="480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1" name="Oval 20">
              <a:extLst>
                <a:ext uri="{FF2B5EF4-FFF2-40B4-BE49-F238E27FC236}">
                  <a16:creationId xmlns:a16="http://schemas.microsoft.com/office/drawing/2014/main" id="{3DBB9070-DF2A-9844-AFB5-84D4AB2F3E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1680"/>
              <a:ext cx="576" cy="43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0" bIns="0" anchor="ctr">
              <a:spAutoFit/>
            </a:bodyPr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E6A979F7-530B-F142-F553-3224C036A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Review of 2-Port Circuit Representations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8691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739" name="Rectangle 3">
            <a:extLst>
              <a:ext uri="{FF2B5EF4-FFF2-40B4-BE49-F238E27FC236}">
                <a16:creationId xmlns:a16="http://schemas.microsoft.com/office/drawing/2014/main" id="{AC503ED5-ED8C-1D41-B092-7D8AA93D67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413625" cy="1371600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The chain parameters, relating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v</a:t>
            </a:r>
            <a:r>
              <a:rPr lang="en-US" altLang="en-US" sz="24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i</a:t>
            </a:r>
            <a:r>
              <a:rPr lang="en-US" altLang="en-US" sz="2400" dirty="0">
                <a:ea typeface="ＭＳ Ｐゴシック" panose="020B0600070205080204" pitchFamily="34" charset="-128"/>
              </a:rPr>
              <a:t> at one port to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v</a:t>
            </a:r>
            <a:r>
              <a:rPr lang="en-US" altLang="en-US" sz="24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i</a:t>
            </a:r>
            <a:r>
              <a:rPr lang="en-US" altLang="en-US" sz="2400" dirty="0">
                <a:ea typeface="ＭＳ Ｐゴシック" panose="020B0600070205080204" pitchFamily="34" charset="-128"/>
              </a:rPr>
              <a:t> at another port, are very useful for transmission line analysis</a:t>
            </a:r>
          </a:p>
        </p:txBody>
      </p:sp>
      <p:graphicFrame>
        <p:nvGraphicFramePr>
          <p:cNvPr id="1140740" name="Object 4">
            <a:extLst>
              <a:ext uri="{FF2B5EF4-FFF2-40B4-BE49-F238E27FC236}">
                <a16:creationId xmlns:a16="http://schemas.microsoft.com/office/drawing/2014/main" id="{56160A8F-E52E-7646-B287-77C1675284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2590800"/>
          <a:ext cx="2971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Drawing" r:id="rId3" imgW="12496800" imgH="5334000" progId="MSDraw">
                  <p:embed/>
                </p:oleObj>
              </mc:Choice>
              <mc:Fallback>
                <p:oleObj name="Microsoft Drawing" r:id="rId3" imgW="12496800" imgH="5334000" progId="MSDraw">
                  <p:embed/>
                  <p:pic>
                    <p:nvPicPr>
                      <p:cNvPr id="1140740" name="Object 4">
                        <a:extLst>
                          <a:ext uri="{FF2B5EF4-FFF2-40B4-BE49-F238E27FC236}">
                            <a16:creationId xmlns:a16="http://schemas.microsoft.com/office/drawing/2014/main" id="{56160A8F-E52E-7646-B287-77C1675284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8571" t="-6714" r="-2856" b="-7413"/>
                      <a:stretch>
                        <a:fillRect/>
                      </a:stretch>
                    </p:blipFill>
                    <p:spPr bwMode="auto">
                      <a:xfrm>
                        <a:off x="1447800" y="2590800"/>
                        <a:ext cx="2971800" cy="1295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74997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0741" name="Object 5">
            <a:extLst>
              <a:ext uri="{FF2B5EF4-FFF2-40B4-BE49-F238E27FC236}">
                <a16:creationId xmlns:a16="http://schemas.microsoft.com/office/drawing/2014/main" id="{4336AE3C-561F-DF45-8247-0FBB0063A4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2886075"/>
          <a:ext cx="198120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968700" imgH="11112500" progId="Equation.3">
                  <p:embed/>
                </p:oleObj>
              </mc:Choice>
              <mc:Fallback>
                <p:oleObj name="Equation" r:id="rId5" imgW="28968700" imgH="11112500" progId="Equation.3">
                  <p:embed/>
                  <p:pic>
                    <p:nvPicPr>
                      <p:cNvPr id="1140741" name="Object 5">
                        <a:extLst>
                          <a:ext uri="{FF2B5EF4-FFF2-40B4-BE49-F238E27FC236}">
                            <a16:creationId xmlns:a16="http://schemas.microsoft.com/office/drawing/2014/main" id="{4336AE3C-561F-DF45-8247-0FBB0063A4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886075"/>
                        <a:ext cx="1981200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0742" name="Object 6">
            <a:extLst>
              <a:ext uri="{FF2B5EF4-FFF2-40B4-BE49-F238E27FC236}">
                <a16:creationId xmlns:a16="http://schemas.microsoft.com/office/drawing/2014/main" id="{1385EAC6-E318-7745-B8CE-3F8535B96C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76950" y="4486275"/>
          <a:ext cx="217328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2181800" imgH="11112500" progId="Equation.3">
                  <p:embed/>
                </p:oleObj>
              </mc:Choice>
              <mc:Fallback>
                <p:oleObj name="Equation" r:id="rId7" imgW="32181800" imgH="11112500" progId="Equation.3">
                  <p:embed/>
                  <p:pic>
                    <p:nvPicPr>
                      <p:cNvPr id="1140742" name="Object 6">
                        <a:extLst>
                          <a:ext uri="{FF2B5EF4-FFF2-40B4-BE49-F238E27FC236}">
                            <a16:creationId xmlns:a16="http://schemas.microsoft.com/office/drawing/2014/main" id="{1385EAC6-E318-7745-B8CE-3F8535B96C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6950" y="4486275"/>
                        <a:ext cx="2173288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0743" name="Text Box 7">
            <a:extLst>
              <a:ext uri="{FF2B5EF4-FFF2-40B4-BE49-F238E27FC236}">
                <a16:creationId xmlns:a16="http://schemas.microsoft.com/office/drawing/2014/main" id="{F4421688-F221-BB4C-B331-D6F960C46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962400"/>
            <a:ext cx="4173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tx1"/>
                </a:solidFill>
              </a:rPr>
              <a:t>– Reciprocity requires that (AD-BC)=1</a:t>
            </a:r>
          </a:p>
        </p:txBody>
      </p:sp>
      <p:sp>
        <p:nvSpPr>
          <p:cNvPr id="1140744" name="Text Box 8">
            <a:extLst>
              <a:ext uri="{FF2B5EF4-FFF2-40B4-BE49-F238E27FC236}">
                <a16:creationId xmlns:a16="http://schemas.microsoft.com/office/drawing/2014/main" id="{A0BD3823-C994-6C42-B864-CFF3CBF88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648200"/>
            <a:ext cx="492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tx1"/>
                </a:solidFill>
              </a:rPr>
              <a:t>– The </a:t>
            </a:r>
            <a:r>
              <a:rPr lang="en-US" altLang="en-US" sz="2000" i="1">
                <a:solidFill>
                  <a:schemeClr val="tx1"/>
                </a:solidFill>
              </a:rPr>
              <a:t>inverse</a:t>
            </a:r>
            <a:r>
              <a:rPr lang="en-US" altLang="en-US" sz="2000">
                <a:solidFill>
                  <a:schemeClr val="tx1"/>
                </a:solidFill>
              </a:rPr>
              <a:t> is also a chain parameter matrix: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82ACF312-1C66-F649-98EA-100173817971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667000"/>
            <a:ext cx="4114800" cy="1066800"/>
            <a:chOff x="960" y="1680"/>
            <a:chExt cx="2592" cy="672"/>
          </a:xfrm>
        </p:grpSpPr>
        <p:sp>
          <p:nvSpPr>
            <p:cNvPr id="15372" name="Oval 10">
              <a:extLst>
                <a:ext uri="{FF2B5EF4-FFF2-40B4-BE49-F238E27FC236}">
                  <a16:creationId xmlns:a16="http://schemas.microsoft.com/office/drawing/2014/main" id="{B92E5969-A0F2-7749-9AFC-00782A39CB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1680"/>
              <a:ext cx="384" cy="67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73" name="Line 11">
              <a:extLst>
                <a:ext uri="{FF2B5EF4-FFF2-40B4-BE49-F238E27FC236}">
                  <a16:creationId xmlns:a16="http://schemas.microsoft.com/office/drawing/2014/main" id="{88CF79E2-B115-7845-ABC2-EA212400FA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1872"/>
              <a:ext cx="2208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" name="Group 12">
            <a:extLst>
              <a:ext uri="{FF2B5EF4-FFF2-40B4-BE49-F238E27FC236}">
                <a16:creationId xmlns:a16="http://schemas.microsoft.com/office/drawing/2014/main" id="{0BF68B9A-89A9-1A40-9606-AF4C9DF7ABF0}"/>
              </a:ext>
            </a:extLst>
          </p:cNvPr>
          <p:cNvGrpSpPr>
            <a:grpSpLocks/>
          </p:cNvGrpSpPr>
          <p:nvPr/>
        </p:nvGrpSpPr>
        <p:grpSpPr bwMode="auto">
          <a:xfrm>
            <a:off x="3706813" y="2590800"/>
            <a:ext cx="3532187" cy="1143000"/>
            <a:chOff x="2335" y="1632"/>
            <a:chExt cx="2225" cy="720"/>
          </a:xfrm>
        </p:grpSpPr>
        <p:sp>
          <p:nvSpPr>
            <p:cNvPr id="15370" name="Oval 13">
              <a:extLst>
                <a:ext uri="{FF2B5EF4-FFF2-40B4-BE49-F238E27FC236}">
                  <a16:creationId xmlns:a16="http://schemas.microsoft.com/office/drawing/2014/main" id="{C1AC5232-1B0E-054F-8E7F-BE251ED6C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5" y="1632"/>
              <a:ext cx="384" cy="72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folHlink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71" name="Line 14">
              <a:extLst>
                <a:ext uri="{FF2B5EF4-FFF2-40B4-BE49-F238E27FC236}">
                  <a16:creationId xmlns:a16="http://schemas.microsoft.com/office/drawing/2014/main" id="{843DD767-0B9A-CD4F-B470-93DE2021C1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1776"/>
              <a:ext cx="1872" cy="2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140E0620-B942-4E82-85E8-C7E9ECB6F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Review of Chain Parameters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0739" grpId="0" build="p" bldLvl="2" autoUpdateAnimBg="0"/>
      <p:bldP spid="1140743" grpId="0" autoUpdateAnimBg="0"/>
      <p:bldP spid="114074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229600" cy="3341687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Arial" charset="0"/>
              </a:rPr>
              <a:t>Loaded two-port excited by a </a:t>
            </a:r>
            <a:r>
              <a:rPr lang="en-US" sz="2400" dirty="0" err="1">
                <a:latin typeface="Arial" charset="0"/>
              </a:rPr>
              <a:t>Thévenin</a:t>
            </a:r>
            <a:r>
              <a:rPr lang="en-US" sz="2400" dirty="0">
                <a:latin typeface="Arial" charset="0"/>
              </a:rPr>
              <a:t> circuit </a:t>
            </a:r>
          </a:p>
        </p:txBody>
      </p:sp>
      <p:sp>
        <p:nvSpPr>
          <p:cNvPr id="48131" name="Rectangle 4"/>
          <p:cNvSpPr>
            <a:spLocks noChangeArrowheads="1"/>
          </p:cNvSpPr>
          <p:nvPr/>
        </p:nvSpPr>
        <p:spPr bwMode="auto">
          <a:xfrm>
            <a:off x="0" y="29146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fr-CH"/>
          </a:p>
        </p:txBody>
      </p:sp>
      <p:sp>
        <p:nvSpPr>
          <p:cNvPr id="4813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fr-CH"/>
          </a:p>
        </p:txBody>
      </p:sp>
      <p:sp>
        <p:nvSpPr>
          <p:cNvPr id="48133" name="Rectangle 6"/>
          <p:cNvSpPr>
            <a:spLocks noChangeArrowheads="1"/>
          </p:cNvSpPr>
          <p:nvPr/>
        </p:nvSpPr>
        <p:spPr bwMode="auto">
          <a:xfrm>
            <a:off x="0" y="4667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fr-CH"/>
          </a:p>
        </p:txBody>
      </p:sp>
      <p:sp>
        <p:nvSpPr>
          <p:cNvPr id="48134" name="Rectangle 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fr-CH"/>
          </a:p>
        </p:txBody>
      </p:sp>
      <p:sp>
        <p:nvSpPr>
          <p:cNvPr id="48135" name="Rectangle 9"/>
          <p:cNvSpPr>
            <a:spLocks noChangeArrowheads="1"/>
          </p:cNvSpPr>
          <p:nvPr/>
        </p:nvSpPr>
        <p:spPr bwMode="auto">
          <a:xfrm>
            <a:off x="0" y="3662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fr-CH"/>
          </a:p>
        </p:txBody>
      </p:sp>
      <p:pic>
        <p:nvPicPr>
          <p:cNvPr id="4813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133600"/>
            <a:ext cx="4416425" cy="149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8137" name="Object 12"/>
          <p:cNvGraphicFramePr>
            <a:graphicFrameLocks noChangeAspect="1"/>
          </p:cNvGraphicFramePr>
          <p:nvPr/>
        </p:nvGraphicFramePr>
        <p:xfrm>
          <a:off x="2627313" y="4005263"/>
          <a:ext cx="28956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895600" imgH="635000" progId="Equation.3">
                  <p:embed/>
                </p:oleObj>
              </mc:Choice>
              <mc:Fallback>
                <p:oleObj r:id="rId4" imgW="2895600" imgH="635000" progId="Equation.3">
                  <p:embed/>
                  <p:pic>
                    <p:nvPicPr>
                      <p:cNvPr id="4813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4005263"/>
                        <a:ext cx="289560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/>
          <p:cNvGraphicFramePr>
            <a:graphicFrameLocks noChangeAspect="1"/>
          </p:cNvGraphicFramePr>
          <p:nvPr/>
        </p:nvGraphicFramePr>
        <p:xfrm>
          <a:off x="2771800" y="5013176"/>
          <a:ext cx="1080220" cy="43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400" imgH="215900" progId="Equation.3">
                  <p:embed/>
                </p:oleObj>
              </mc:Choice>
              <mc:Fallback>
                <p:oleObj name="Equation" r:id="rId6" imgW="533400" imgH="215900" progId="Equation.3">
                  <p:embed/>
                  <p:pic>
                    <p:nvPicPr>
                      <p:cNvPr id="1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013176"/>
                        <a:ext cx="1080220" cy="437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4163654" y="2728913"/>
            <a:ext cx="445171" cy="4667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0CB492-BFE5-0BED-A7E3-B9D2CB012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Chain Parameters</a:t>
            </a:r>
          </a:p>
        </p:txBody>
      </p:sp>
    </p:spTree>
    <p:extLst>
      <p:ext uri="{BB962C8B-B14F-4D97-AF65-F5344CB8AC3E}">
        <p14:creationId xmlns:p14="http://schemas.microsoft.com/office/powerpoint/2010/main" val="384906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0CADBA1E-53FA-AE43-8B9A-FEE6529451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Chain parameters are useful for representing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cascaded</a:t>
            </a:r>
            <a:r>
              <a:rPr lang="en-US" altLang="en-US" sz="2400" dirty="0">
                <a:ea typeface="ＭＳ Ｐゴシック" panose="020B0600070205080204" pitchFamily="34" charset="-128"/>
              </a:rPr>
              <a:t> 2-port circuits</a:t>
            </a:r>
          </a:p>
        </p:txBody>
      </p:sp>
      <p:graphicFrame>
        <p:nvGraphicFramePr>
          <p:cNvPr id="17411" name="Object 4">
            <a:extLst>
              <a:ext uri="{FF2B5EF4-FFF2-40B4-BE49-F238E27FC236}">
                <a16:creationId xmlns:a16="http://schemas.microsoft.com/office/drawing/2014/main" id="{A6F1A48F-55CD-9947-BC04-D3FDE0C6F1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2438400"/>
          <a:ext cx="4343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8757900" imgH="5397500" progId="MSDraw">
                  <p:embed/>
                </p:oleObj>
              </mc:Choice>
              <mc:Fallback>
                <p:oleObj r:id="rId3" imgW="18757900" imgH="5397500" progId="MSDraw">
                  <p:embed/>
                  <p:pic>
                    <p:nvPicPr>
                      <p:cNvPr id="17411" name="Object 4">
                        <a:extLst>
                          <a:ext uri="{FF2B5EF4-FFF2-40B4-BE49-F238E27FC236}">
                            <a16:creationId xmlns:a16="http://schemas.microsoft.com/office/drawing/2014/main" id="{A6F1A48F-55CD-9947-BC04-D3FDE0C6F1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1805" r="-1129" b="-13387"/>
                      <a:stretch>
                        <a:fillRect/>
                      </a:stretch>
                    </p:blipFill>
                    <p:spPr bwMode="auto">
                      <a:xfrm>
                        <a:off x="2590800" y="2438400"/>
                        <a:ext cx="4343400" cy="1371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54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74997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2789" name="Text Box 5">
            <a:extLst>
              <a:ext uri="{FF2B5EF4-FFF2-40B4-BE49-F238E27FC236}">
                <a16:creationId xmlns:a16="http://schemas.microsoft.com/office/drawing/2014/main" id="{3A950524-0892-F94D-84EF-E7351D9FD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267200"/>
            <a:ext cx="237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[</a:t>
            </a:r>
            <a:r>
              <a:rPr lang="en-US" altLang="en-US" b="1">
                <a:solidFill>
                  <a:schemeClr val="tx1"/>
                </a:solidFill>
                <a:latin typeface="Brush Script" panose="03060802040406070304" pitchFamily="66" charset="-122"/>
              </a:rPr>
              <a:t>C</a:t>
            </a:r>
            <a:r>
              <a:rPr lang="en-US" altLang="en-US" baseline="-25000">
                <a:solidFill>
                  <a:schemeClr val="tx1"/>
                </a:solidFill>
              </a:rPr>
              <a:t>T</a:t>
            </a:r>
            <a:r>
              <a:rPr lang="en-US" altLang="en-US">
                <a:solidFill>
                  <a:schemeClr val="tx1"/>
                </a:solidFill>
              </a:rPr>
              <a:t>] = [</a:t>
            </a:r>
            <a:r>
              <a:rPr lang="en-US" altLang="en-US" b="1">
                <a:solidFill>
                  <a:schemeClr val="tx1"/>
                </a:solidFill>
                <a:latin typeface="Brush Script" panose="03060802040406070304" pitchFamily="66" charset="-122"/>
              </a:rPr>
              <a:t>C</a:t>
            </a:r>
            <a:r>
              <a:rPr lang="en-US" altLang="en-US" baseline="-25000">
                <a:solidFill>
                  <a:schemeClr val="tx1"/>
                </a:solidFill>
              </a:rPr>
              <a:t>A</a:t>
            </a:r>
            <a:r>
              <a:rPr lang="en-US" altLang="en-US">
                <a:solidFill>
                  <a:schemeClr val="tx1"/>
                </a:solidFill>
              </a:rPr>
              <a:t>] [</a:t>
            </a:r>
            <a:r>
              <a:rPr lang="en-US" altLang="en-US" b="1">
                <a:solidFill>
                  <a:schemeClr val="tx1"/>
                </a:solidFill>
                <a:latin typeface="Brush Script" panose="03060802040406070304" pitchFamily="66" charset="-122"/>
              </a:rPr>
              <a:t>C</a:t>
            </a:r>
            <a:r>
              <a:rPr lang="en-US" altLang="en-US" baseline="-25000">
                <a:solidFill>
                  <a:schemeClr val="tx1"/>
                </a:solidFill>
              </a:rPr>
              <a:t>B</a:t>
            </a:r>
            <a:r>
              <a:rPr lang="en-US" altLang="en-US">
                <a:solidFill>
                  <a:schemeClr val="tx1"/>
                </a:solidFill>
              </a:rPr>
              <a:t>].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FB8F30-5980-E09D-D76B-64D7C30FF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Chain Parameters (</a:t>
            </a:r>
            <a:r>
              <a:rPr lang="en-US" sz="3200" kern="0" dirty="0" err="1">
                <a:solidFill>
                  <a:sysClr val="window" lastClr="FFFFFF"/>
                </a:solidFill>
                <a:cs typeface="Arial" charset="0"/>
              </a:rPr>
              <a:t>con’t</a:t>
            </a: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.)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278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FD9321E4-1C75-B446-AB0E-0EA4125007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171575"/>
            <a:ext cx="7413625" cy="3978275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Summary of chain parameters for different circuit elements</a:t>
            </a:r>
          </a:p>
        </p:txBody>
      </p:sp>
      <p:pic>
        <p:nvPicPr>
          <p:cNvPr id="145412" name="Picture 4" descr="Copy of Microsoft Word - CH3">
            <a:extLst>
              <a:ext uri="{FF2B5EF4-FFF2-40B4-BE49-F238E27FC236}">
                <a16:creationId xmlns:a16="http://schemas.microsoft.com/office/drawing/2014/main" id="{57D55A54-8FE8-B840-8317-486AE952E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80"/>
          <a:stretch>
            <a:fillRect/>
          </a:stretch>
        </p:blipFill>
        <p:spPr bwMode="auto">
          <a:xfrm>
            <a:off x="2133600" y="2211387"/>
            <a:ext cx="5105400" cy="434181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9559AA2-15DD-626A-5AA4-F7FF4AD7A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019"/>
            <a:ext cx="9144000" cy="11430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Chain Parameters (</a:t>
            </a:r>
            <a:r>
              <a:rPr lang="en-US" sz="3200" kern="0" dirty="0" err="1">
                <a:solidFill>
                  <a:sysClr val="window" lastClr="FFFFFF"/>
                </a:solidFill>
                <a:cs typeface="Arial" charset="0"/>
              </a:rPr>
              <a:t>con’t</a:t>
            </a:r>
            <a:r>
              <a:rPr lang="en-US" sz="3200" kern="0" dirty="0">
                <a:solidFill>
                  <a:sysClr val="window" lastClr="FFFFFF"/>
                </a:solidFill>
                <a:cs typeface="Arial" charset="0"/>
              </a:rPr>
              <a:t>.)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7511</TotalTime>
  <Words>985</Words>
  <Application>Microsoft Macintosh PowerPoint</Application>
  <PresentationFormat>On-screen Show (4:3)</PresentationFormat>
  <Paragraphs>163</Paragraphs>
  <Slides>30</Slides>
  <Notes>30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8</vt:i4>
      </vt:variant>
      <vt:variant>
        <vt:lpstr>Slide Titles</vt:lpstr>
      </vt:variant>
      <vt:variant>
        <vt:i4>30</vt:i4>
      </vt:variant>
    </vt:vector>
  </HeadingPairs>
  <TitlesOfParts>
    <vt:vector size="45" baseType="lpstr">
      <vt:lpstr>Brush Script</vt:lpstr>
      <vt:lpstr>ＭＳ Ｐゴシック</vt:lpstr>
      <vt:lpstr>Arial</vt:lpstr>
      <vt:lpstr>Calibri</vt:lpstr>
      <vt:lpstr>Times New Roman</vt:lpstr>
      <vt:lpstr>Wingdings</vt:lpstr>
      <vt:lpstr>Office Theme</vt:lpstr>
      <vt:lpstr>Designer Drawing</vt:lpstr>
      <vt:lpstr>Designer 4.1 Drawing</vt:lpstr>
      <vt:lpstr>Microsoft Drawing</vt:lpstr>
      <vt:lpstr>Equation</vt:lpstr>
      <vt:lpstr>Equation.3</vt:lpstr>
      <vt:lpstr>MSDraw</vt:lpstr>
      <vt:lpstr>Microsoft Equation 3.0</vt:lpstr>
      <vt:lpstr>Microsoft Word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ATG Productions,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D Scott-Olson</dc:creator>
  <cp:lastModifiedBy>Farhad Rachidi</cp:lastModifiedBy>
  <cp:revision>228</cp:revision>
  <dcterms:created xsi:type="dcterms:W3CDTF">2011-08-09T19:19:42Z</dcterms:created>
  <dcterms:modified xsi:type="dcterms:W3CDTF">2025-03-07T08:10:37Z</dcterms:modified>
</cp:coreProperties>
</file>